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393"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258"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5221"/>
  </p:normalViewPr>
  <p:slideViewPr>
    <p:cSldViewPr snapToGrid="0" snapToObjects="1">
      <p:cViewPr varScale="1">
        <p:scale>
          <a:sx n="92" d="100"/>
          <a:sy n="92"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00FBE79-8864-EB4E-AED5-D9F1B5B01781}"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150318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0FBE79-8864-EB4E-AED5-D9F1B5B01781}"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1005333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0FBE79-8864-EB4E-AED5-D9F1B5B01781}"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1E2242-18B6-D24B-A1DB-44630E3E8C2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6514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00FBE79-8864-EB4E-AED5-D9F1B5B01781}"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670170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00FBE79-8864-EB4E-AED5-D9F1B5B01781}"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1E2242-18B6-D24B-A1DB-44630E3E8C2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167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00FBE79-8864-EB4E-AED5-D9F1B5B01781}"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1980996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0FBE79-8864-EB4E-AED5-D9F1B5B01781}"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28065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0FBE79-8864-EB4E-AED5-D9F1B5B01781}"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139723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0FBE79-8864-EB4E-AED5-D9F1B5B01781}"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1113395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0FBE79-8864-EB4E-AED5-D9F1B5B01781}"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1816732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0FBE79-8864-EB4E-AED5-D9F1B5B01781}"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893575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0FBE79-8864-EB4E-AED5-D9F1B5B01781}" type="datetimeFigureOut">
              <a:rPr lang="en-US" smtClean="0"/>
              <a:t>12/17/15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970520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0FBE79-8864-EB4E-AED5-D9F1B5B01781}" type="datetimeFigureOut">
              <a:rPr lang="en-US" smtClean="0"/>
              <a:t>12/17/15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1396836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0FBE79-8864-EB4E-AED5-D9F1B5B01781}" type="datetimeFigureOut">
              <a:rPr lang="en-US" smtClean="0"/>
              <a:t>12/17/15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346952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0FBE79-8864-EB4E-AED5-D9F1B5B01781}"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81532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0FBE79-8864-EB4E-AED5-D9F1B5B01781}"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1E2242-18B6-D24B-A1DB-44630E3E8C29}" type="slidenum">
              <a:rPr lang="en-US" smtClean="0"/>
              <a:t>‹#›</a:t>
            </a:fld>
            <a:endParaRPr lang="en-US"/>
          </a:p>
        </p:txBody>
      </p:sp>
    </p:spTree>
    <p:extLst>
      <p:ext uri="{BB962C8B-B14F-4D97-AF65-F5344CB8AC3E}">
        <p14:creationId xmlns:p14="http://schemas.microsoft.com/office/powerpoint/2010/main" val="277865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00FBE79-8864-EB4E-AED5-D9F1B5B01781}" type="datetimeFigureOut">
              <a:rPr lang="en-US" smtClean="0"/>
              <a:t>12/17/15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81E2242-18B6-D24B-A1DB-44630E3E8C29}" type="slidenum">
              <a:rPr lang="en-US" smtClean="0"/>
              <a:t>‹#›</a:t>
            </a:fld>
            <a:endParaRPr lang="en-US"/>
          </a:p>
        </p:txBody>
      </p:sp>
    </p:spTree>
    <p:extLst>
      <p:ext uri="{BB962C8B-B14F-4D97-AF65-F5344CB8AC3E}">
        <p14:creationId xmlns:p14="http://schemas.microsoft.com/office/powerpoint/2010/main" val="87444123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tiff"/><Relationship Id="rId3" Type="http://schemas.openxmlformats.org/officeDocument/2006/relationships/image" Target="../media/image100.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tif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tif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tiff"/><Relationship Id="rId3" Type="http://schemas.openxmlformats.org/officeDocument/2006/relationships/image" Target="../media/image105.tif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tif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tiff"/></Relationships>
</file>

<file path=ppt/slides/_rels/slide122.xml.rels><?xml version="1.0" encoding="UTF-8" standalone="yes"?>
<Relationships xmlns="http://schemas.openxmlformats.org/package/2006/relationships"><Relationship Id="rId3" Type="http://schemas.openxmlformats.org/officeDocument/2006/relationships/image" Target="../media/image110.tiff"/><Relationship Id="rId4" Type="http://schemas.openxmlformats.org/officeDocument/2006/relationships/image" Target="../media/image111.tiff"/><Relationship Id="rId1" Type="http://schemas.openxmlformats.org/officeDocument/2006/relationships/slideLayout" Target="../slideLayouts/slideLayout2.xml"/><Relationship Id="rId2" Type="http://schemas.openxmlformats.org/officeDocument/2006/relationships/image" Target="../media/image109.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tiff"/><Relationship Id="rId3" Type="http://schemas.openxmlformats.org/officeDocument/2006/relationships/image" Target="../media/image113.tif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tiff"/><Relationship Id="rId3" Type="http://schemas.openxmlformats.org/officeDocument/2006/relationships/image" Target="../media/image11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tiff"/><Relationship Id="rId3" Type="http://schemas.openxmlformats.org/officeDocument/2006/relationships/image" Target="../media/image117.tif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 Id="rId3" Type="http://schemas.openxmlformats.org/officeDocument/2006/relationships/image" Target="../media/image2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5"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 Id="rId3" Type="http://schemas.openxmlformats.org/officeDocument/2006/relationships/image" Target="../media/image3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35.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 Id="rId3" Type="http://schemas.openxmlformats.org/officeDocument/2006/relationships/image" Target="../media/image3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39.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 Id="rId3" Type="http://schemas.openxmlformats.org/officeDocument/2006/relationships/image" Target="../media/image41.tiff"/></Relationships>
</file>

<file path=ppt/slides/_rels/slide49.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5"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 Id="rId3" Type="http://schemas.openxmlformats.org/officeDocument/2006/relationships/image" Target="../media/image51.tiff"/></Relationships>
</file>

<file path=ppt/slides/_rels/slide52.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5"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 Id="rId3" Type="http://schemas.openxmlformats.org/officeDocument/2006/relationships/image" Target="../media/image57.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 Id="rId3" Type="http://schemas.openxmlformats.org/officeDocument/2006/relationships/image" Target="../media/image60.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 Id="rId3" Type="http://schemas.openxmlformats.org/officeDocument/2006/relationships/image" Target="../media/image6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 Id="rId3" Type="http://schemas.openxmlformats.org/officeDocument/2006/relationships/image" Target="../media/image6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iff"/><Relationship Id="rId3" Type="http://schemas.openxmlformats.org/officeDocument/2006/relationships/image" Target="../media/image67.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tiff"/><Relationship Id="rId3" Type="http://schemas.openxmlformats.org/officeDocument/2006/relationships/image" Target="../media/image70.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 Id="rId3" Type="http://schemas.openxmlformats.org/officeDocument/2006/relationships/image" Target="../media/image7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 Id="rId3" Type="http://schemas.openxmlformats.org/officeDocument/2006/relationships/image" Target="../media/image75.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tiff"/><Relationship Id="rId3" Type="http://schemas.openxmlformats.org/officeDocument/2006/relationships/image" Target="../media/image7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 Id="rId3" Type="http://schemas.openxmlformats.org/officeDocument/2006/relationships/image" Target="../media/image80.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 Id="rId3" Type="http://schemas.openxmlformats.org/officeDocument/2006/relationships/image" Target="../media/image8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 Id="rId3" Type="http://schemas.openxmlformats.org/officeDocument/2006/relationships/image" Target="../media/image84.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tiff"/><Relationship Id="rId3" Type="http://schemas.openxmlformats.org/officeDocument/2006/relationships/image" Target="../media/image86.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tiff"/><Relationship Id="rId3" Type="http://schemas.openxmlformats.org/officeDocument/2006/relationships/image" Target="../media/image8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tiff"/><Relationship Id="rId3" Type="http://schemas.openxmlformats.org/officeDocument/2006/relationships/image" Target="../media/image95.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tif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1639957"/>
            <a:ext cx="8915399" cy="2262781"/>
          </a:xfrm>
        </p:spPr>
        <p:txBody>
          <a:bodyPr>
            <a:normAutofit/>
          </a:bodyPr>
          <a:lstStyle/>
          <a:p>
            <a:r>
              <a:rPr lang="en-US" dirty="0" smtClean="0"/>
              <a:t>HOSPITAL MANAGEMENT</a:t>
            </a:r>
            <a:br>
              <a:rPr lang="en-US" dirty="0" smtClean="0"/>
            </a:br>
            <a:r>
              <a:rPr lang="en-US" dirty="0" smtClean="0"/>
              <a:t>SYSTEM</a:t>
            </a:r>
            <a:endParaRPr lang="en-US" dirty="0"/>
          </a:p>
        </p:txBody>
      </p:sp>
      <p:sp>
        <p:nvSpPr>
          <p:cNvPr id="3" name="Subtitle 2"/>
          <p:cNvSpPr>
            <a:spLocks noGrp="1"/>
          </p:cNvSpPr>
          <p:nvPr>
            <p:ph type="subTitle" idx="1"/>
          </p:nvPr>
        </p:nvSpPr>
        <p:spPr>
          <a:xfrm>
            <a:off x="2607504" y="4234040"/>
            <a:ext cx="8915399" cy="1751124"/>
          </a:xfrm>
        </p:spPr>
        <p:txBody>
          <a:bodyPr>
            <a:normAutofit/>
          </a:bodyPr>
          <a:lstStyle/>
          <a:p>
            <a:endParaRPr lang="en-US" b="1" dirty="0" smtClean="0">
              <a:solidFill>
                <a:schemeClr val="tx2">
                  <a:lumMod val="60000"/>
                  <a:lumOff val="40000"/>
                </a:schemeClr>
              </a:solidFill>
            </a:endParaRPr>
          </a:p>
          <a:p>
            <a:endParaRPr lang="en-US" b="1" dirty="0">
              <a:solidFill>
                <a:schemeClr val="tx2">
                  <a:lumMod val="60000"/>
                  <a:lumOff val="40000"/>
                </a:schemeClr>
              </a:solidFill>
            </a:endParaRPr>
          </a:p>
          <a:p>
            <a:r>
              <a:rPr lang="en-US" b="1" dirty="0">
                <a:solidFill>
                  <a:schemeClr val="tx2">
                    <a:lumMod val="60000"/>
                    <a:lumOff val="40000"/>
                  </a:schemeClr>
                </a:solidFill>
              </a:rPr>
              <a:t>INF 6210: Database Management Database Design </a:t>
            </a:r>
            <a:endParaRPr lang="en-US" b="1" dirty="0" smtClean="0">
              <a:solidFill>
                <a:schemeClr val="tx2">
                  <a:lumMod val="60000"/>
                  <a:lumOff val="40000"/>
                </a:schemeClr>
              </a:solidFill>
            </a:endParaRPr>
          </a:p>
          <a:p>
            <a:r>
              <a:rPr lang="en-US" b="1" dirty="0" smtClean="0">
                <a:solidFill>
                  <a:schemeClr val="tx2">
                    <a:lumMod val="60000"/>
                    <a:lumOff val="40000"/>
                  </a:schemeClr>
                </a:solidFill>
              </a:rPr>
              <a:t>Instructor</a:t>
            </a:r>
            <a:r>
              <a:rPr lang="en-US" b="1" dirty="0">
                <a:solidFill>
                  <a:schemeClr val="tx2">
                    <a:lumMod val="60000"/>
                    <a:lumOff val="40000"/>
                  </a:schemeClr>
                </a:solidFill>
              </a:rPr>
              <a:t>: Prof. </a:t>
            </a:r>
            <a:r>
              <a:rPr lang="en-US" b="1" dirty="0" err="1" smtClean="0">
                <a:solidFill>
                  <a:schemeClr val="tx2">
                    <a:lumMod val="60000"/>
                    <a:lumOff val="40000"/>
                  </a:schemeClr>
                </a:solidFill>
              </a:rPr>
              <a:t>Mutsalklisana</a:t>
            </a:r>
            <a:endParaRPr lang="en-US" b="1" dirty="0">
              <a:solidFill>
                <a:schemeClr val="tx2">
                  <a:lumMod val="60000"/>
                  <a:lumOff val="40000"/>
                </a:schemeClr>
              </a:solidFill>
            </a:endParaRPr>
          </a:p>
        </p:txBody>
      </p:sp>
      <p:sp>
        <p:nvSpPr>
          <p:cNvPr id="4" name="TextBox 3"/>
          <p:cNvSpPr txBox="1"/>
          <p:nvPr/>
        </p:nvSpPr>
        <p:spPr>
          <a:xfrm>
            <a:off x="3790122" y="445273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58301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PATIENT Table Create</a:t>
            </a:r>
            <a:endParaRPr lang="en-US" dirty="0"/>
          </a:p>
        </p:txBody>
      </p:sp>
      <p:pic>
        <p:nvPicPr>
          <p:cNvPr id="4" name="Content Placeholder 3"/>
          <p:cNvPicPr>
            <a:picLocks noGrp="1" noChangeAspect="1"/>
          </p:cNvPicPr>
          <p:nvPr>
            <p:ph idx="1"/>
          </p:nvPr>
        </p:nvPicPr>
        <p:blipFill>
          <a:blip r:embed="rId2"/>
          <a:stretch>
            <a:fillRect/>
          </a:stretch>
        </p:blipFill>
        <p:spPr>
          <a:xfrm>
            <a:off x="2467461" y="2039007"/>
            <a:ext cx="8095435" cy="3778250"/>
          </a:xfrm>
          <a:prstGeom prst="rect">
            <a:avLst/>
          </a:prstGeom>
        </p:spPr>
      </p:pic>
    </p:spTree>
    <p:extLst>
      <p:ext uri="{BB962C8B-B14F-4D97-AF65-F5344CB8AC3E}">
        <p14:creationId xmlns:p14="http://schemas.microsoft.com/office/powerpoint/2010/main" val="2710766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 IN SQL &amp; RDBMS</a:t>
            </a:r>
            <a:endParaRPr lang="en-US" dirty="0"/>
          </a:p>
        </p:txBody>
      </p:sp>
      <p:sp>
        <p:nvSpPr>
          <p:cNvPr id="3" name="Content Placeholder 2"/>
          <p:cNvSpPr>
            <a:spLocks noGrp="1"/>
          </p:cNvSpPr>
          <p:nvPr>
            <p:ph idx="1"/>
          </p:nvPr>
        </p:nvSpPr>
        <p:spPr/>
        <p:txBody>
          <a:bodyPr/>
          <a:lstStyle/>
          <a:p>
            <a:r>
              <a:rPr lang="en-US" dirty="0" smtClean="0"/>
              <a:t>In the context of SQL and relational databases</a:t>
            </a:r>
            <a:r>
              <a:rPr lang="en-US" dirty="0"/>
              <a:t>, </a:t>
            </a:r>
          </a:p>
          <a:p>
            <a:r>
              <a:rPr lang="en-US" dirty="0"/>
              <a:t>– Transaction is a set of one or more SQL statements that perform a set of related actions </a:t>
            </a:r>
          </a:p>
          <a:p>
            <a:r>
              <a:rPr lang="en-US" dirty="0"/>
              <a:t>– The statements are grouped together and treated as a single unit whose success or failure depends on the successful execution of each statement in the transaction. </a:t>
            </a:r>
          </a:p>
          <a:p>
            <a:r>
              <a:rPr lang="en-US" dirty="0"/>
              <a:t>• In addition to ensuring the proper execution of a set of SQL statements, </a:t>
            </a:r>
          </a:p>
          <a:p>
            <a:r>
              <a:rPr lang="en-US" dirty="0"/>
              <a:t>– Transaction locks the tables involved in the transaction so that other users cannot modify any rows that are involved in the transaction </a:t>
            </a:r>
          </a:p>
          <a:p>
            <a:endParaRPr lang="en-US" dirty="0"/>
          </a:p>
        </p:txBody>
      </p:sp>
    </p:spTree>
    <p:extLst>
      <p:ext uri="{BB962C8B-B14F-4D97-AF65-F5344CB8AC3E}">
        <p14:creationId xmlns:p14="http://schemas.microsoft.com/office/powerpoint/2010/main" val="4330024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ACID</a:t>
            </a:r>
            <a:endParaRPr lang="en-US" dirty="0"/>
          </a:p>
        </p:txBody>
      </p:sp>
      <p:sp>
        <p:nvSpPr>
          <p:cNvPr id="3" name="Content Placeholder 2"/>
          <p:cNvSpPr>
            <a:spLocks noGrp="1"/>
          </p:cNvSpPr>
          <p:nvPr>
            <p:ph idx="1"/>
          </p:nvPr>
        </p:nvSpPr>
        <p:spPr/>
        <p:txBody>
          <a:bodyPr>
            <a:normAutofit lnSpcReduction="10000"/>
          </a:bodyPr>
          <a:lstStyle/>
          <a:p>
            <a:r>
              <a:rPr lang="en-US" b="1" dirty="0"/>
              <a:t>What is ACID? </a:t>
            </a:r>
          </a:p>
          <a:p>
            <a:r>
              <a:rPr lang="en-US" dirty="0"/>
              <a:t>ATOMICITY (A) – ALL or NO operations in a transaction are performed; Transaction Recovery System – ensures atomicity and enables the all or nothing output </a:t>
            </a:r>
          </a:p>
          <a:p>
            <a:r>
              <a:rPr lang="en-US" dirty="0" smtClean="0"/>
              <a:t>CONSISTENCY </a:t>
            </a:r>
            <a:r>
              <a:rPr lang="en-US" dirty="0"/>
              <a:t>(C) – consistent state is maintained before a transaction starts and after it concludes </a:t>
            </a:r>
          </a:p>
          <a:p>
            <a:r>
              <a:rPr lang="en-US" dirty="0" smtClean="0"/>
              <a:t>ISOLATION </a:t>
            </a:r>
            <a:r>
              <a:rPr lang="en-US" dirty="0"/>
              <a:t>(I) – concurrent transactions DO NOT interfere with each other; Partial results of incomplete transactions are not visible to others before the transactions are committed. </a:t>
            </a:r>
          </a:p>
          <a:p>
            <a:r>
              <a:rPr lang="en-US" dirty="0" smtClean="0"/>
              <a:t>DURABILITY </a:t>
            </a:r>
            <a:r>
              <a:rPr lang="en-US" dirty="0"/>
              <a:t>(D) – transactions results are locked/ permanent after being committed; System guarantees that results of a committed transaction will be permanent even if a failure occurs after the commit </a:t>
            </a:r>
          </a:p>
          <a:p>
            <a:pPr marL="0" indent="0">
              <a:buNone/>
            </a:pPr>
            <a:endParaRPr lang="en-US" dirty="0"/>
          </a:p>
        </p:txBody>
      </p:sp>
    </p:spTree>
    <p:extLst>
      <p:ext uri="{BB962C8B-B14F-4D97-AF65-F5344CB8AC3E}">
        <p14:creationId xmlns:p14="http://schemas.microsoft.com/office/powerpoint/2010/main" val="1798034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 ACID Relationship</a:t>
            </a:r>
            <a:endParaRPr lang="en-US" dirty="0"/>
          </a:p>
        </p:txBody>
      </p:sp>
      <p:sp>
        <p:nvSpPr>
          <p:cNvPr id="3" name="Content Placeholder 2"/>
          <p:cNvSpPr>
            <a:spLocks noGrp="1"/>
          </p:cNvSpPr>
          <p:nvPr>
            <p:ph idx="1"/>
          </p:nvPr>
        </p:nvSpPr>
        <p:spPr/>
        <p:txBody>
          <a:bodyPr/>
          <a:lstStyle/>
          <a:p>
            <a:r>
              <a:rPr lang="en-US" dirty="0"/>
              <a:t>Generally</a:t>
            </a:r>
            <a:r>
              <a:rPr lang="en-US" dirty="0" smtClean="0"/>
              <a:t>, every transaction is ACID </a:t>
            </a:r>
            <a:endParaRPr lang="en-US" dirty="0"/>
          </a:p>
          <a:p>
            <a:endParaRPr lang="en-US" dirty="0"/>
          </a:p>
          <a:p>
            <a:r>
              <a:rPr lang="en-US" dirty="0" smtClean="0"/>
              <a:t>Atomicity-Consistency-Isolation-Durability </a:t>
            </a:r>
            <a:r>
              <a:rPr lang="en-US" dirty="0"/>
              <a:t>compliant in accordance with concurrency control and transparency in the DB </a:t>
            </a:r>
          </a:p>
          <a:p>
            <a:r>
              <a:rPr lang="en-US" dirty="0" smtClean="0"/>
              <a:t>It </a:t>
            </a:r>
            <a:r>
              <a:rPr lang="en-US" dirty="0"/>
              <a:t>is NOT required, but the best DB transactions are ‘ACID friendly’ </a:t>
            </a:r>
          </a:p>
          <a:p>
            <a:endParaRPr lang="en-US" dirty="0"/>
          </a:p>
        </p:txBody>
      </p:sp>
    </p:spTree>
    <p:extLst>
      <p:ext uri="{BB962C8B-B14F-4D97-AF65-F5344CB8AC3E}">
        <p14:creationId xmlns:p14="http://schemas.microsoft.com/office/powerpoint/2010/main" val="182734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TRANSACTION</a:t>
            </a:r>
            <a:endParaRPr lang="en-US" dirty="0"/>
          </a:p>
        </p:txBody>
      </p:sp>
      <p:sp>
        <p:nvSpPr>
          <p:cNvPr id="3" name="Content Placeholder 2"/>
          <p:cNvSpPr>
            <a:spLocks noGrp="1"/>
          </p:cNvSpPr>
          <p:nvPr>
            <p:ph idx="1"/>
          </p:nvPr>
        </p:nvSpPr>
        <p:spPr/>
        <p:txBody>
          <a:bodyPr/>
          <a:lstStyle/>
          <a:p>
            <a:r>
              <a:rPr lang="en-US" dirty="0"/>
              <a:t>START TRANSACTION statement requires no </a:t>
            </a:r>
            <a:r>
              <a:rPr lang="en-US" dirty="0" smtClean="0"/>
              <a:t>clauses </a:t>
            </a:r>
            <a:r>
              <a:rPr lang="en-US" dirty="0"/>
              <a:t>or options: </a:t>
            </a:r>
          </a:p>
          <a:p>
            <a:pPr marL="0" indent="0">
              <a:buNone/>
            </a:pPr>
            <a:r>
              <a:rPr lang="en-US" dirty="0" smtClean="0"/>
              <a:t>	</a:t>
            </a:r>
            <a:r>
              <a:rPr lang="en-US" b="1" dirty="0" smtClean="0"/>
              <a:t>START </a:t>
            </a:r>
            <a:r>
              <a:rPr lang="en-US" b="1" dirty="0"/>
              <a:t>TRANSACTION </a:t>
            </a:r>
          </a:p>
          <a:p>
            <a:r>
              <a:rPr lang="en-US" b="1" dirty="0" smtClean="0"/>
              <a:t>START </a:t>
            </a:r>
            <a:r>
              <a:rPr lang="en-US" b="1" dirty="0"/>
              <a:t>TRANSACTION </a:t>
            </a:r>
            <a:r>
              <a:rPr lang="en-US" dirty="0"/>
              <a:t>statement notifies MySQL that the statements that follow should be treated as a unit, until the transaction ends, successfully or otherwise </a:t>
            </a:r>
          </a:p>
          <a:p>
            <a:pPr marL="0" indent="0">
              <a:buNone/>
            </a:pPr>
            <a:endParaRPr lang="en-US" dirty="0"/>
          </a:p>
        </p:txBody>
      </p:sp>
    </p:spTree>
    <p:extLst>
      <p:ext uri="{BB962C8B-B14F-4D97-AF65-F5344CB8AC3E}">
        <p14:creationId xmlns:p14="http://schemas.microsoft.com/office/powerpoint/2010/main" val="3110253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 STATEMENT</a:t>
            </a:r>
            <a:endParaRPr lang="en-US" dirty="0"/>
          </a:p>
        </p:txBody>
      </p:sp>
      <p:sp>
        <p:nvSpPr>
          <p:cNvPr id="3" name="Content Placeholder 2"/>
          <p:cNvSpPr>
            <a:spLocks noGrp="1"/>
          </p:cNvSpPr>
          <p:nvPr>
            <p:ph idx="1"/>
          </p:nvPr>
        </p:nvSpPr>
        <p:spPr/>
        <p:txBody>
          <a:bodyPr/>
          <a:lstStyle/>
          <a:p>
            <a:r>
              <a:rPr lang="en-US" b="1" dirty="0"/>
              <a:t>COMMIT Statement </a:t>
            </a:r>
            <a:r>
              <a:rPr lang="en-US" dirty="0"/>
              <a:t>commit a transaction </a:t>
            </a:r>
          </a:p>
          <a:p>
            <a:r>
              <a:rPr lang="en-US" b="1" dirty="0" smtClean="0"/>
              <a:t>COMMIT</a:t>
            </a:r>
            <a:r>
              <a:rPr lang="en-US" dirty="0" smtClean="0"/>
              <a:t> statement is used to terminate a transaction and to save all changes made by the transaction to the database. There are no additional clauses or options: </a:t>
            </a:r>
          </a:p>
          <a:p>
            <a:pPr marL="0" indent="0">
              <a:buNone/>
            </a:pPr>
            <a:r>
              <a:rPr lang="en-US" dirty="0"/>
              <a:t> </a:t>
            </a:r>
            <a:r>
              <a:rPr lang="en-US" dirty="0" smtClean="0"/>
              <a:t>    </a:t>
            </a:r>
            <a:r>
              <a:rPr lang="en-US" b="1" dirty="0" smtClean="0"/>
              <a:t>COMMIT </a:t>
            </a:r>
            <a:endParaRPr lang="en-US" b="1" dirty="0"/>
          </a:p>
          <a:p>
            <a:endParaRPr lang="en-US" dirty="0"/>
          </a:p>
        </p:txBody>
      </p:sp>
    </p:spTree>
    <p:extLst>
      <p:ext uri="{BB962C8B-B14F-4D97-AF65-F5344CB8AC3E}">
        <p14:creationId xmlns:p14="http://schemas.microsoft.com/office/powerpoint/2010/main" val="4278438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SAVEPOINT</a:t>
            </a:r>
            <a:endParaRPr lang="en-US" dirty="0"/>
          </a:p>
        </p:txBody>
      </p:sp>
      <p:sp>
        <p:nvSpPr>
          <p:cNvPr id="3" name="Content Placeholder 2"/>
          <p:cNvSpPr>
            <a:spLocks noGrp="1"/>
          </p:cNvSpPr>
          <p:nvPr>
            <p:ph idx="1"/>
          </p:nvPr>
        </p:nvSpPr>
        <p:spPr/>
        <p:txBody>
          <a:bodyPr/>
          <a:lstStyle/>
          <a:p>
            <a:r>
              <a:rPr lang="en-US" b="1" dirty="0"/>
              <a:t>SAVEPOINT</a:t>
            </a:r>
            <a:r>
              <a:rPr lang="en-US" dirty="0"/>
              <a:t> and </a:t>
            </a:r>
            <a:r>
              <a:rPr lang="en-US" b="1" dirty="0"/>
              <a:t>ROLLBACK</a:t>
            </a:r>
            <a:r>
              <a:rPr lang="en-US" dirty="0"/>
              <a:t> TO SAVEPOINT </a:t>
            </a:r>
          </a:p>
          <a:p>
            <a:r>
              <a:rPr lang="en-US" dirty="0"/>
              <a:t>statements isolate portions of a transaction </a:t>
            </a:r>
          </a:p>
          <a:p>
            <a:r>
              <a:rPr lang="en-US" b="1" dirty="0" smtClean="0"/>
              <a:t>SAVEPOINT </a:t>
            </a:r>
            <a:r>
              <a:rPr lang="en-US" dirty="0" smtClean="0"/>
              <a:t>statement defines a marker in a transaction, and </a:t>
            </a:r>
          </a:p>
          <a:p>
            <a:r>
              <a:rPr lang="en-US" dirty="0" smtClean="0"/>
              <a:t>the </a:t>
            </a:r>
            <a:r>
              <a:rPr lang="en-US" b="1" dirty="0" smtClean="0"/>
              <a:t>ROLLBACK</a:t>
            </a:r>
            <a:r>
              <a:rPr lang="en-US" dirty="0" smtClean="0"/>
              <a:t> TO SAVEPOINT statement allows you to roll back a transaction to a predetermined marker (</a:t>
            </a:r>
            <a:r>
              <a:rPr lang="en-US" dirty="0" err="1" smtClean="0"/>
              <a:t>savepoint</a:t>
            </a:r>
            <a:r>
              <a:rPr lang="en-US" dirty="0" smtClean="0"/>
              <a:t>) </a:t>
            </a:r>
          </a:p>
          <a:p>
            <a:endParaRPr lang="en-US" dirty="0"/>
          </a:p>
        </p:txBody>
      </p:sp>
    </p:spTree>
    <p:extLst>
      <p:ext uri="{BB962C8B-B14F-4D97-AF65-F5344CB8AC3E}">
        <p14:creationId xmlns:p14="http://schemas.microsoft.com/office/powerpoint/2010/main" val="996252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stretch>
            <a:fillRect/>
          </a:stretch>
        </p:blipFill>
        <p:spPr>
          <a:xfrm>
            <a:off x="2592925" y="1905000"/>
            <a:ext cx="7200432" cy="3833191"/>
          </a:xfrm>
          <a:prstGeom prst="rect">
            <a:avLst/>
          </a:prstGeom>
        </p:spPr>
      </p:pic>
    </p:spTree>
    <p:extLst>
      <p:ext uri="{BB962C8B-B14F-4D97-AF65-F5344CB8AC3E}">
        <p14:creationId xmlns:p14="http://schemas.microsoft.com/office/powerpoint/2010/main" val="901248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5" name="Content Placeholder 4"/>
          <p:cNvSpPr>
            <a:spLocks noGrp="1"/>
          </p:cNvSpPr>
          <p:nvPr>
            <p:ph idx="1"/>
          </p:nvPr>
        </p:nvSpPr>
        <p:spPr/>
        <p:txBody>
          <a:bodyPr/>
          <a:lstStyle/>
          <a:p>
            <a:r>
              <a:rPr lang="en-US" dirty="0" smtClean="0"/>
              <a:t>OUTPUT after first update statement</a:t>
            </a:r>
          </a:p>
          <a:p>
            <a:endParaRPr lang="en-US" dirty="0"/>
          </a:p>
          <a:p>
            <a:endParaRPr lang="en-US" dirty="0" smtClean="0"/>
          </a:p>
          <a:p>
            <a:endParaRPr lang="en-US" dirty="0"/>
          </a:p>
          <a:p>
            <a:r>
              <a:rPr lang="en-US" dirty="0" smtClean="0"/>
              <a:t>After the rollback when select statement is run again</a:t>
            </a:r>
          </a:p>
          <a:p>
            <a:endParaRPr lang="en-US" dirty="0" smtClean="0"/>
          </a:p>
          <a:p>
            <a:endParaRPr lang="en-US" dirty="0"/>
          </a:p>
        </p:txBody>
      </p:sp>
      <p:pic>
        <p:nvPicPr>
          <p:cNvPr id="7" name="Picture 6"/>
          <p:cNvPicPr>
            <a:picLocks noChangeAspect="1"/>
          </p:cNvPicPr>
          <p:nvPr/>
        </p:nvPicPr>
        <p:blipFill>
          <a:blip r:embed="rId2"/>
          <a:stretch>
            <a:fillRect/>
          </a:stretch>
        </p:blipFill>
        <p:spPr>
          <a:xfrm>
            <a:off x="2589212" y="2731053"/>
            <a:ext cx="3784600" cy="812800"/>
          </a:xfrm>
          <a:prstGeom prst="rect">
            <a:avLst/>
          </a:prstGeom>
        </p:spPr>
      </p:pic>
      <p:pic>
        <p:nvPicPr>
          <p:cNvPr id="9" name="Picture 8"/>
          <p:cNvPicPr>
            <a:picLocks noChangeAspect="1"/>
          </p:cNvPicPr>
          <p:nvPr/>
        </p:nvPicPr>
        <p:blipFill>
          <a:blip r:embed="rId3"/>
          <a:stretch>
            <a:fillRect/>
          </a:stretch>
        </p:blipFill>
        <p:spPr>
          <a:xfrm>
            <a:off x="2589212" y="4351131"/>
            <a:ext cx="3911600" cy="965200"/>
          </a:xfrm>
          <a:prstGeom prst="rect">
            <a:avLst/>
          </a:prstGeom>
        </p:spPr>
      </p:pic>
    </p:spTree>
    <p:extLst>
      <p:ext uri="{BB962C8B-B14F-4D97-AF65-F5344CB8AC3E}">
        <p14:creationId xmlns:p14="http://schemas.microsoft.com/office/powerpoint/2010/main" val="7524500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LOCK TABLES &amp; UNLOCK </a:t>
            </a:r>
            <a:r>
              <a:rPr lang="en-US" dirty="0" smtClean="0"/>
              <a:t>TABLES</a:t>
            </a:r>
            <a:r>
              <a:rPr lang="en-US" dirty="0"/>
              <a:t/>
            </a:r>
            <a:br>
              <a:rPr lang="en-US" dirty="0"/>
            </a:br>
            <a:endParaRPr lang="en-US" dirty="0"/>
          </a:p>
        </p:txBody>
      </p:sp>
      <p:sp>
        <p:nvSpPr>
          <p:cNvPr id="3" name="Content Placeholder 2"/>
          <p:cNvSpPr>
            <a:spLocks noGrp="1"/>
          </p:cNvSpPr>
          <p:nvPr>
            <p:ph idx="1"/>
          </p:nvPr>
        </p:nvSpPr>
        <p:spPr>
          <a:xfrm>
            <a:off x="2589212" y="2133599"/>
            <a:ext cx="8915400" cy="4028661"/>
          </a:xfrm>
        </p:spPr>
        <p:txBody>
          <a:bodyPr>
            <a:normAutofit fontScale="92500" lnSpcReduction="10000"/>
          </a:bodyPr>
          <a:lstStyle/>
          <a:p>
            <a:r>
              <a:rPr lang="en-US" dirty="0"/>
              <a:t>Lock one or more tables, table partitions or </a:t>
            </a:r>
            <a:r>
              <a:rPr lang="en-US" dirty="0" err="1" smtClean="0"/>
              <a:t>subpartitions</a:t>
            </a:r>
            <a:r>
              <a:rPr lang="en-US" dirty="0" smtClean="0"/>
              <a:t> </a:t>
            </a:r>
            <a:r>
              <a:rPr lang="en-US" dirty="0"/>
              <a:t>in a specified mode </a:t>
            </a:r>
          </a:p>
          <a:p>
            <a:r>
              <a:rPr lang="en-US" dirty="0" smtClean="0"/>
              <a:t>Manually </a:t>
            </a:r>
            <a:r>
              <a:rPr lang="en-US" dirty="0"/>
              <a:t>overrides automatic locking and permits or denies access to a table or view by other users for the duration of operation </a:t>
            </a:r>
          </a:p>
          <a:p>
            <a:endParaRPr lang="en-US" dirty="0" smtClean="0"/>
          </a:p>
          <a:p>
            <a:r>
              <a:rPr lang="en-US" b="1" dirty="0" smtClean="0"/>
              <a:t>SYNTAX</a:t>
            </a:r>
          </a:p>
          <a:p>
            <a:r>
              <a:rPr lang="en-US" b="1" dirty="0"/>
              <a:t>LOCK TABLES </a:t>
            </a:r>
            <a:r>
              <a:rPr lang="en-US" b="1" i="1" dirty="0" err="1"/>
              <a:t>tbl_name</a:t>
            </a:r>
            <a:r>
              <a:rPr lang="en-US" b="1" dirty="0"/>
              <a:t> </a:t>
            </a:r>
            <a:endParaRPr lang="en-US" b="1" dirty="0" smtClean="0"/>
          </a:p>
          <a:p>
            <a:pPr marL="0" indent="0">
              <a:buNone/>
            </a:pPr>
            <a:r>
              <a:rPr lang="en-US" b="1" dirty="0" smtClean="0"/>
              <a:t>	[[</a:t>
            </a:r>
            <a:r>
              <a:rPr lang="en-US" b="1" dirty="0"/>
              <a:t>AS] </a:t>
            </a:r>
            <a:r>
              <a:rPr lang="en-US" b="1" i="1" dirty="0"/>
              <a:t>alias</a:t>
            </a:r>
            <a:r>
              <a:rPr lang="en-US" b="1" dirty="0"/>
              <a:t>] </a:t>
            </a:r>
            <a:r>
              <a:rPr lang="en-US" b="1" i="1" dirty="0" err="1"/>
              <a:t>lock_type</a:t>
            </a:r>
            <a:r>
              <a:rPr lang="en-US" b="1" dirty="0"/>
              <a:t> [, </a:t>
            </a:r>
            <a:r>
              <a:rPr lang="en-US" b="1" i="1" dirty="0" err="1"/>
              <a:t>tbl_name</a:t>
            </a:r>
            <a:r>
              <a:rPr lang="en-US" b="1" dirty="0"/>
              <a:t> </a:t>
            </a:r>
          </a:p>
          <a:p>
            <a:pPr marL="0" indent="0">
              <a:buNone/>
            </a:pPr>
            <a:r>
              <a:rPr lang="en-US" b="1" dirty="0"/>
              <a:t>	[[AS] </a:t>
            </a:r>
            <a:r>
              <a:rPr lang="en-US" b="1" i="1" dirty="0"/>
              <a:t>alias</a:t>
            </a:r>
            <a:r>
              <a:rPr lang="en-US" b="1" dirty="0"/>
              <a:t>] </a:t>
            </a:r>
            <a:r>
              <a:rPr lang="en-US" b="1" i="1" dirty="0" err="1"/>
              <a:t>lock_type</a:t>
            </a:r>
            <a:r>
              <a:rPr lang="en-US" b="1" dirty="0"/>
              <a:t>] ... </a:t>
            </a:r>
          </a:p>
          <a:p>
            <a:pPr marL="0" indent="0">
              <a:buNone/>
            </a:pPr>
            <a:r>
              <a:rPr lang="en-US" b="1" i="1" dirty="0"/>
              <a:t>	</a:t>
            </a:r>
            <a:r>
              <a:rPr lang="en-US" b="1" i="1" dirty="0" err="1"/>
              <a:t>lock_type</a:t>
            </a:r>
            <a:r>
              <a:rPr lang="en-US" b="1" dirty="0"/>
              <a:t>: READ [LOCAL] | [LOW_PRIORITY] WRITE </a:t>
            </a:r>
          </a:p>
          <a:p>
            <a:endParaRPr lang="en-US" b="1" dirty="0" smtClean="0"/>
          </a:p>
          <a:p>
            <a:r>
              <a:rPr lang="en-US" b="1" dirty="0"/>
              <a:t>UNLOCK </a:t>
            </a:r>
            <a:r>
              <a:rPr lang="en-US" b="1" dirty="0" smtClean="0"/>
              <a:t>TABLES</a:t>
            </a:r>
            <a:endParaRPr lang="en-US" b="1" dirty="0"/>
          </a:p>
        </p:txBody>
      </p:sp>
    </p:spTree>
    <p:extLst>
      <p:ext uri="{BB962C8B-B14F-4D97-AF65-F5344CB8AC3E}">
        <p14:creationId xmlns:p14="http://schemas.microsoft.com/office/powerpoint/2010/main" val="20441591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2589212" y="1905000"/>
            <a:ext cx="6957031" cy="4351338"/>
          </a:xfrm>
          <a:prstGeom prst="rect">
            <a:avLst/>
          </a:prstGeom>
        </p:spPr>
      </p:pic>
    </p:spTree>
    <p:extLst>
      <p:ext uri="{BB962C8B-B14F-4D97-AF65-F5344CB8AC3E}">
        <p14:creationId xmlns:p14="http://schemas.microsoft.com/office/powerpoint/2010/main" val="73970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DOCTOR Table</a:t>
            </a:r>
            <a:endParaRPr lang="en-US" dirty="0"/>
          </a:p>
        </p:txBody>
      </p:sp>
      <p:pic>
        <p:nvPicPr>
          <p:cNvPr id="4" name="Content Placeholder 3"/>
          <p:cNvPicPr>
            <a:picLocks noGrp="1" noChangeAspect="1"/>
          </p:cNvPicPr>
          <p:nvPr>
            <p:ph idx="1"/>
          </p:nvPr>
        </p:nvPicPr>
        <p:blipFill>
          <a:blip r:embed="rId2"/>
          <a:stretch>
            <a:fillRect/>
          </a:stretch>
        </p:blipFill>
        <p:spPr>
          <a:xfrm>
            <a:off x="2592925" y="1905000"/>
            <a:ext cx="7320999" cy="3778250"/>
          </a:xfrm>
          <a:prstGeom prst="rect">
            <a:avLst/>
          </a:prstGeom>
        </p:spPr>
      </p:pic>
    </p:spTree>
    <p:extLst>
      <p:ext uri="{BB962C8B-B14F-4D97-AF65-F5344CB8AC3E}">
        <p14:creationId xmlns:p14="http://schemas.microsoft.com/office/powerpoint/2010/main" val="11720883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idx="1"/>
          </p:nvPr>
        </p:nvSpPr>
        <p:spPr/>
        <p:txBody>
          <a:bodyPr/>
          <a:lstStyle/>
          <a:p>
            <a:r>
              <a:rPr lang="en-US" dirty="0" smtClean="0"/>
              <a:t>ONCE the READ LOCK statement is executed on table</a:t>
            </a:r>
          </a:p>
          <a:p>
            <a:r>
              <a:rPr lang="en-US" dirty="0" smtClean="0"/>
              <a:t>And after that, when you are going to run the update command on table. Following error will be shown:</a:t>
            </a:r>
          </a:p>
          <a:p>
            <a:endParaRPr lang="en-US" dirty="0"/>
          </a:p>
          <a:p>
            <a:endParaRPr lang="en-US" dirty="0" smtClean="0"/>
          </a:p>
          <a:p>
            <a:endParaRPr lang="en-US" dirty="0"/>
          </a:p>
          <a:p>
            <a:r>
              <a:rPr lang="en-US" dirty="0" smtClean="0"/>
              <a:t>After the UNLOCK statement, the update query will run normally.</a:t>
            </a:r>
            <a:endParaRPr lang="en-US" dirty="0"/>
          </a:p>
          <a:p>
            <a:endParaRPr lang="en-US" dirty="0"/>
          </a:p>
        </p:txBody>
      </p:sp>
      <p:pic>
        <p:nvPicPr>
          <p:cNvPr id="4" name="Picture 3"/>
          <p:cNvPicPr>
            <a:picLocks noChangeAspect="1"/>
          </p:cNvPicPr>
          <p:nvPr/>
        </p:nvPicPr>
        <p:blipFill>
          <a:blip r:embed="rId2"/>
          <a:stretch>
            <a:fillRect/>
          </a:stretch>
        </p:blipFill>
        <p:spPr>
          <a:xfrm>
            <a:off x="2589212" y="3392426"/>
            <a:ext cx="8915400" cy="523700"/>
          </a:xfrm>
          <a:prstGeom prst="rect">
            <a:avLst/>
          </a:prstGeom>
        </p:spPr>
      </p:pic>
    </p:spTree>
    <p:extLst>
      <p:ext uri="{BB962C8B-B14F-4D97-AF65-F5344CB8AC3E}">
        <p14:creationId xmlns:p14="http://schemas.microsoft.com/office/powerpoint/2010/main" val="379420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a:t>
            </a:r>
            <a:endParaRPr lang="en-US" dirty="0"/>
          </a:p>
        </p:txBody>
      </p:sp>
      <p:sp>
        <p:nvSpPr>
          <p:cNvPr id="3" name="Content Placeholder 2"/>
          <p:cNvSpPr>
            <a:spLocks noGrp="1"/>
          </p:cNvSpPr>
          <p:nvPr>
            <p:ph idx="1"/>
          </p:nvPr>
        </p:nvSpPr>
        <p:spPr/>
        <p:txBody>
          <a:bodyPr/>
          <a:lstStyle/>
          <a:p>
            <a:r>
              <a:rPr lang="en-US" dirty="0"/>
              <a:t>Triggers are similar to stored procedures in that they are self-contained units of SQL code. </a:t>
            </a:r>
          </a:p>
          <a:p>
            <a:pPr lvl="1"/>
            <a:r>
              <a:rPr lang="en-US" dirty="0" smtClean="0"/>
              <a:t>You </a:t>
            </a:r>
            <a:r>
              <a:rPr lang="en-US" dirty="0"/>
              <a:t>don’t explicitly call a trigger, as you do with a stored procedure </a:t>
            </a:r>
          </a:p>
          <a:p>
            <a:pPr lvl="1"/>
            <a:r>
              <a:rPr lang="en-US" dirty="0" smtClean="0"/>
              <a:t>Automatically </a:t>
            </a:r>
            <a:r>
              <a:rPr lang="en-US" dirty="0"/>
              <a:t>trigger invokes when a predefined event occurs </a:t>
            </a:r>
            <a:endParaRPr lang="en-US" dirty="0" smtClean="0"/>
          </a:p>
          <a:p>
            <a:pPr lvl="1"/>
            <a:endParaRPr lang="en-US" dirty="0"/>
          </a:p>
          <a:p>
            <a:r>
              <a:rPr lang="en-US" dirty="0" smtClean="0"/>
              <a:t>Triggers </a:t>
            </a:r>
            <a:r>
              <a:rPr lang="en-US" dirty="0"/>
              <a:t>exist in most DBMS to manage and monitor tables during insert, update or </a:t>
            </a:r>
            <a:r>
              <a:rPr lang="en-US" dirty="0" smtClean="0"/>
              <a:t>delete.</a:t>
            </a:r>
            <a:endParaRPr lang="en-US" dirty="0"/>
          </a:p>
          <a:p>
            <a:endParaRPr lang="en-US" dirty="0"/>
          </a:p>
        </p:txBody>
      </p:sp>
    </p:spTree>
    <p:extLst>
      <p:ext uri="{BB962C8B-B14F-4D97-AF65-F5344CB8AC3E}">
        <p14:creationId xmlns:p14="http://schemas.microsoft.com/office/powerpoint/2010/main" val="1911751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Trigger</a:t>
            </a:r>
            <a:endParaRPr lang="en-US" dirty="0"/>
          </a:p>
        </p:txBody>
      </p:sp>
      <p:sp>
        <p:nvSpPr>
          <p:cNvPr id="3" name="Content Placeholder 2"/>
          <p:cNvSpPr>
            <a:spLocks noGrp="1"/>
          </p:cNvSpPr>
          <p:nvPr>
            <p:ph idx="1"/>
          </p:nvPr>
        </p:nvSpPr>
        <p:spPr/>
        <p:txBody>
          <a:bodyPr/>
          <a:lstStyle/>
          <a:p>
            <a:r>
              <a:rPr lang="en-US" dirty="0"/>
              <a:t>Purpose of </a:t>
            </a:r>
            <a:r>
              <a:rPr lang="en-US" dirty="0" smtClean="0"/>
              <a:t>Triggers:</a:t>
            </a:r>
          </a:p>
          <a:p>
            <a:endParaRPr lang="en-US" dirty="0"/>
          </a:p>
          <a:p>
            <a:pPr lvl="1"/>
            <a:r>
              <a:rPr lang="en-US" dirty="0" smtClean="0"/>
              <a:t>Log </a:t>
            </a:r>
            <a:r>
              <a:rPr lang="en-US" dirty="0"/>
              <a:t>changes on records </a:t>
            </a:r>
          </a:p>
          <a:p>
            <a:pPr lvl="1"/>
            <a:r>
              <a:rPr lang="en-US" dirty="0" smtClean="0"/>
              <a:t>Validation</a:t>
            </a:r>
            <a:endParaRPr lang="en-US" dirty="0"/>
          </a:p>
          <a:p>
            <a:pPr lvl="1"/>
            <a:r>
              <a:rPr lang="en-US" dirty="0" smtClean="0"/>
              <a:t>Create </a:t>
            </a:r>
            <a:r>
              <a:rPr lang="en-US" dirty="0"/>
              <a:t>backup or duplicate information </a:t>
            </a:r>
            <a:r>
              <a:rPr lang="en-US" dirty="0" smtClean="0"/>
              <a:t>(</a:t>
            </a:r>
            <a:r>
              <a:rPr lang="en-US" dirty="0"/>
              <a:t>data/object) </a:t>
            </a:r>
          </a:p>
          <a:p>
            <a:endParaRPr lang="en-US" dirty="0"/>
          </a:p>
        </p:txBody>
      </p:sp>
    </p:spTree>
    <p:extLst>
      <p:ext uri="{BB962C8B-B14F-4D97-AF65-F5344CB8AC3E}">
        <p14:creationId xmlns:p14="http://schemas.microsoft.com/office/powerpoint/2010/main" val="4451933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 SYNTAX</a:t>
            </a:r>
            <a:endParaRPr lang="en-US" dirty="0"/>
          </a:p>
        </p:txBody>
      </p:sp>
      <p:sp>
        <p:nvSpPr>
          <p:cNvPr id="3" name="Content Placeholder 2"/>
          <p:cNvSpPr>
            <a:spLocks noGrp="1"/>
          </p:cNvSpPr>
          <p:nvPr>
            <p:ph idx="1"/>
          </p:nvPr>
        </p:nvSpPr>
        <p:spPr/>
        <p:txBody>
          <a:bodyPr/>
          <a:lstStyle/>
          <a:p>
            <a:endParaRPr lang="en-US" b="1" dirty="0" smtClean="0"/>
          </a:p>
          <a:p>
            <a:r>
              <a:rPr lang="en-US" b="1" dirty="0" smtClean="0"/>
              <a:t>CREATE </a:t>
            </a:r>
            <a:r>
              <a:rPr lang="en-US" b="1" dirty="0"/>
              <a:t>TRIGGER Syntax: </a:t>
            </a:r>
            <a:endParaRPr lang="en-US" b="1" dirty="0" smtClean="0"/>
          </a:p>
          <a:p>
            <a:endParaRPr lang="en-US" b="1" dirty="0"/>
          </a:p>
          <a:p>
            <a:r>
              <a:rPr lang="en-US" dirty="0"/>
              <a:t>CREATE TRIGGER &lt;trigger name&gt; {BEFORE | AFTER</a:t>
            </a:r>
            <a:r>
              <a:rPr lang="en-US" dirty="0" smtClean="0"/>
              <a:t>}</a:t>
            </a:r>
          </a:p>
          <a:p>
            <a:pPr marL="457200" lvl="1" indent="0">
              <a:buNone/>
            </a:pPr>
            <a:r>
              <a:rPr lang="en-US" dirty="0" smtClean="0"/>
              <a:t>{</a:t>
            </a:r>
            <a:r>
              <a:rPr lang="en-US" dirty="0"/>
              <a:t>INSERT | UPDATE | </a:t>
            </a:r>
            <a:r>
              <a:rPr lang="en-US" dirty="0" smtClean="0"/>
              <a:t>DELETE}</a:t>
            </a:r>
          </a:p>
          <a:p>
            <a:pPr marL="0" indent="0">
              <a:buNone/>
            </a:pPr>
            <a:r>
              <a:rPr lang="en-US" dirty="0"/>
              <a:t>	</a:t>
            </a:r>
            <a:r>
              <a:rPr lang="en-US" dirty="0" smtClean="0"/>
              <a:t>ON </a:t>
            </a:r>
            <a:r>
              <a:rPr lang="en-US" dirty="0"/>
              <a:t>&lt;table name&gt; </a:t>
            </a:r>
          </a:p>
          <a:p>
            <a:pPr marL="0" indent="0">
              <a:buNone/>
            </a:pPr>
            <a:r>
              <a:rPr lang="en-US" dirty="0" smtClean="0"/>
              <a:t>	FOR </a:t>
            </a:r>
            <a:r>
              <a:rPr lang="en-US" dirty="0"/>
              <a:t>EACH </a:t>
            </a:r>
            <a:r>
              <a:rPr lang="en-US" dirty="0" smtClean="0"/>
              <a:t>ROW</a:t>
            </a:r>
          </a:p>
          <a:p>
            <a:pPr marL="0" indent="0">
              <a:buNone/>
            </a:pPr>
            <a:r>
              <a:rPr lang="en-US" dirty="0"/>
              <a:t>	</a:t>
            </a:r>
            <a:r>
              <a:rPr lang="en-US" dirty="0" smtClean="0"/>
              <a:t>&lt;Triggered </a:t>
            </a:r>
            <a:r>
              <a:rPr lang="en-US" dirty="0"/>
              <a:t>SQL statement&gt; </a:t>
            </a:r>
          </a:p>
          <a:p>
            <a:endParaRPr lang="en-US" dirty="0"/>
          </a:p>
        </p:txBody>
      </p:sp>
    </p:spTree>
    <p:extLst>
      <p:ext uri="{BB962C8B-B14F-4D97-AF65-F5344CB8AC3E}">
        <p14:creationId xmlns:p14="http://schemas.microsoft.com/office/powerpoint/2010/main" val="5312879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a:t>
            </a:r>
            <a:endParaRPr lang="en-US" dirty="0"/>
          </a:p>
        </p:txBody>
      </p:sp>
      <p:sp>
        <p:nvSpPr>
          <p:cNvPr id="3" name="Content Placeholder 2"/>
          <p:cNvSpPr>
            <a:spLocks noGrp="1"/>
          </p:cNvSpPr>
          <p:nvPr>
            <p:ph idx="1"/>
          </p:nvPr>
        </p:nvSpPr>
        <p:spPr/>
        <p:txBody>
          <a:bodyPr/>
          <a:lstStyle/>
          <a:p>
            <a:r>
              <a:rPr lang="en-US" b="1" dirty="0"/>
              <a:t>How many times should the trigger body execute when the triggering event takes place? </a:t>
            </a:r>
          </a:p>
          <a:p>
            <a:pPr lvl="1"/>
            <a:r>
              <a:rPr lang="en-US" dirty="0" smtClean="0"/>
              <a:t>Per </a:t>
            </a:r>
            <a:r>
              <a:rPr lang="en-US" dirty="0"/>
              <a:t>Statement: the trigger body executes once for the triggering event (This is the default) </a:t>
            </a:r>
          </a:p>
          <a:p>
            <a:pPr lvl="1"/>
            <a:r>
              <a:rPr lang="en-US" dirty="0" smtClean="0"/>
              <a:t>For </a:t>
            </a:r>
            <a:r>
              <a:rPr lang="en-US" dirty="0"/>
              <a:t>each row: the trigger body executes once for each row affected by the triggering event </a:t>
            </a:r>
          </a:p>
          <a:p>
            <a:r>
              <a:rPr lang="en-US" b="1" dirty="0" smtClean="0"/>
              <a:t>When the trigger can be fired?</a:t>
            </a:r>
            <a:endParaRPr lang="en-US" dirty="0"/>
          </a:p>
          <a:p>
            <a:pPr lvl="1"/>
            <a:r>
              <a:rPr lang="en-US" dirty="0" smtClean="0"/>
              <a:t>Relative </a:t>
            </a:r>
            <a:r>
              <a:rPr lang="en-US" dirty="0"/>
              <a:t>to the execution of an SQL statement </a:t>
            </a:r>
            <a:r>
              <a:rPr lang="en-US" dirty="0" smtClean="0"/>
              <a:t>(</a:t>
            </a:r>
            <a:r>
              <a:rPr lang="en-US" dirty="0"/>
              <a:t>BEFORE or AFTER or instead of it) </a:t>
            </a:r>
          </a:p>
          <a:p>
            <a:pPr lvl="1"/>
            <a:r>
              <a:rPr lang="en-US" dirty="0" smtClean="0"/>
              <a:t>Exactly </a:t>
            </a:r>
            <a:r>
              <a:rPr lang="en-US" dirty="0"/>
              <a:t>in a situation depending on specific system resources (e.g., signal from system clock) </a:t>
            </a:r>
          </a:p>
          <a:p>
            <a:endParaRPr lang="en-US" dirty="0"/>
          </a:p>
        </p:txBody>
      </p:sp>
    </p:spTree>
    <p:extLst>
      <p:ext uri="{BB962C8B-B14F-4D97-AF65-F5344CB8AC3E}">
        <p14:creationId xmlns:p14="http://schemas.microsoft.com/office/powerpoint/2010/main" val="1198907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TRIGGER</a:t>
            </a:r>
            <a:endParaRPr lang="en-US" dirty="0"/>
          </a:p>
        </p:txBody>
      </p:sp>
      <p:sp>
        <p:nvSpPr>
          <p:cNvPr id="3" name="Content Placeholder 2"/>
          <p:cNvSpPr>
            <a:spLocks noGrp="1"/>
          </p:cNvSpPr>
          <p:nvPr>
            <p:ph idx="1"/>
          </p:nvPr>
        </p:nvSpPr>
        <p:spPr/>
        <p:txBody>
          <a:bodyPr/>
          <a:lstStyle/>
          <a:p>
            <a:r>
              <a:rPr lang="en-US" dirty="0"/>
              <a:t>Most RDMSs generally support three types of triggers: </a:t>
            </a:r>
            <a:endParaRPr lang="en-US" dirty="0" smtClean="0"/>
          </a:p>
          <a:p>
            <a:pPr lvl="1"/>
            <a:r>
              <a:rPr lang="en-US" dirty="0" smtClean="0"/>
              <a:t>INSERT</a:t>
            </a:r>
          </a:p>
          <a:p>
            <a:pPr lvl="1"/>
            <a:r>
              <a:rPr lang="en-US" dirty="0" smtClean="0"/>
              <a:t>UPDATE</a:t>
            </a:r>
          </a:p>
          <a:p>
            <a:pPr lvl="1"/>
            <a:r>
              <a:rPr lang="en-US" dirty="0" smtClean="0"/>
              <a:t>DELETE</a:t>
            </a:r>
          </a:p>
          <a:p>
            <a:pPr lvl="1"/>
            <a:endParaRPr lang="en-US" dirty="0"/>
          </a:p>
          <a:p>
            <a:r>
              <a:rPr lang="en-US" dirty="0"/>
              <a:t>R</a:t>
            </a:r>
            <a:r>
              <a:rPr lang="en-US" dirty="0" smtClean="0"/>
              <a:t>egardless </a:t>
            </a:r>
            <a:r>
              <a:rPr lang="en-US" dirty="0"/>
              <a:t>of the type of trigger, define it on a specific table, and when a related event occurs, the trigger is fired </a:t>
            </a:r>
          </a:p>
          <a:p>
            <a:endParaRPr lang="en-US" b="1" dirty="0"/>
          </a:p>
        </p:txBody>
      </p:sp>
    </p:spTree>
    <p:extLst>
      <p:ext uri="{BB962C8B-B14F-4D97-AF65-F5344CB8AC3E}">
        <p14:creationId xmlns:p14="http://schemas.microsoft.com/office/powerpoint/2010/main" val="6642920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 EVENT</a:t>
            </a:r>
            <a:endParaRPr lang="en-US" dirty="0"/>
          </a:p>
        </p:txBody>
      </p:sp>
      <p:sp>
        <p:nvSpPr>
          <p:cNvPr id="3" name="Content Placeholder 2"/>
          <p:cNvSpPr>
            <a:spLocks noGrp="1"/>
          </p:cNvSpPr>
          <p:nvPr>
            <p:ph idx="1"/>
          </p:nvPr>
        </p:nvSpPr>
        <p:spPr/>
        <p:txBody>
          <a:bodyPr/>
          <a:lstStyle/>
          <a:p>
            <a:r>
              <a:rPr lang="en-US" dirty="0" smtClean="0"/>
              <a:t>INSERT:</a:t>
            </a:r>
            <a:endParaRPr lang="en-US" dirty="0"/>
          </a:p>
          <a:p>
            <a:pPr lvl="1"/>
            <a:r>
              <a:rPr lang="en-US" dirty="0" smtClean="0"/>
              <a:t>If </a:t>
            </a:r>
            <a:r>
              <a:rPr lang="en-US" dirty="0"/>
              <a:t>define an INSERT trigger on a table, the trigger is </a:t>
            </a:r>
            <a:r>
              <a:rPr lang="en-US" dirty="0" smtClean="0"/>
              <a:t>fired </a:t>
            </a:r>
            <a:r>
              <a:rPr lang="en-US" dirty="0"/>
              <a:t>when data is inserted in the table </a:t>
            </a:r>
          </a:p>
          <a:p>
            <a:r>
              <a:rPr lang="en-US" dirty="0" smtClean="0"/>
              <a:t>UPDATE:</a:t>
            </a:r>
            <a:endParaRPr lang="en-US" dirty="0"/>
          </a:p>
          <a:p>
            <a:pPr lvl="1"/>
            <a:r>
              <a:rPr lang="en-US" dirty="0" smtClean="0"/>
              <a:t>If </a:t>
            </a:r>
            <a:r>
              <a:rPr lang="en-US" dirty="0"/>
              <a:t>define an UPDATE trigger on a table, the trigger </a:t>
            </a:r>
            <a:r>
              <a:rPr lang="en-US" dirty="0" smtClean="0"/>
              <a:t>is </a:t>
            </a:r>
            <a:r>
              <a:rPr lang="en-US" dirty="0"/>
              <a:t>fired when the table is updated </a:t>
            </a:r>
          </a:p>
          <a:p>
            <a:r>
              <a:rPr lang="en-US" dirty="0" smtClean="0"/>
              <a:t>DELETE:</a:t>
            </a:r>
            <a:endParaRPr lang="en-US" dirty="0"/>
          </a:p>
          <a:p>
            <a:pPr lvl="1"/>
            <a:r>
              <a:rPr lang="en-US" dirty="0" smtClean="0"/>
              <a:t>If </a:t>
            </a:r>
            <a:r>
              <a:rPr lang="en-US" dirty="0"/>
              <a:t>define an DELETE trigger on a table, the trigger </a:t>
            </a:r>
            <a:r>
              <a:rPr lang="en-US" dirty="0" smtClean="0"/>
              <a:t>is </a:t>
            </a:r>
            <a:r>
              <a:rPr lang="en-US" dirty="0"/>
              <a:t>fired when data is deleted from </a:t>
            </a:r>
          </a:p>
          <a:p>
            <a:endParaRPr lang="en-US" dirty="0"/>
          </a:p>
        </p:txBody>
      </p:sp>
    </p:spTree>
    <p:extLst>
      <p:ext uri="{BB962C8B-B14F-4D97-AF65-F5344CB8AC3E}">
        <p14:creationId xmlns:p14="http://schemas.microsoft.com/office/powerpoint/2010/main" val="2135865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TRIGGER</a:t>
            </a:r>
            <a:endParaRPr lang="en-US" dirty="0"/>
          </a:p>
        </p:txBody>
      </p:sp>
      <p:sp>
        <p:nvSpPr>
          <p:cNvPr id="3" name="Content Placeholder 2"/>
          <p:cNvSpPr>
            <a:spLocks noGrp="1"/>
          </p:cNvSpPr>
          <p:nvPr>
            <p:ph idx="1"/>
          </p:nvPr>
        </p:nvSpPr>
        <p:spPr/>
        <p:txBody>
          <a:bodyPr/>
          <a:lstStyle/>
          <a:p>
            <a:r>
              <a:rPr lang="en-US" dirty="0" smtClean="0"/>
              <a:t>The below trigger is fired as soon as a patient is admitted to hospital, he will be allotted a room from the list which is empty.</a:t>
            </a:r>
          </a:p>
          <a:p>
            <a:endParaRPr lang="en-US" dirty="0"/>
          </a:p>
        </p:txBody>
      </p:sp>
      <p:pic>
        <p:nvPicPr>
          <p:cNvPr id="4" name="Picture 3"/>
          <p:cNvPicPr>
            <a:picLocks noChangeAspect="1"/>
          </p:cNvPicPr>
          <p:nvPr/>
        </p:nvPicPr>
        <p:blipFill>
          <a:blip r:embed="rId2"/>
          <a:stretch>
            <a:fillRect/>
          </a:stretch>
        </p:blipFill>
        <p:spPr>
          <a:xfrm>
            <a:off x="2589212" y="2809222"/>
            <a:ext cx="8915400" cy="3854815"/>
          </a:xfrm>
          <a:prstGeom prst="rect">
            <a:avLst/>
          </a:prstGeom>
        </p:spPr>
      </p:pic>
    </p:spTree>
    <p:extLst>
      <p:ext uri="{BB962C8B-B14F-4D97-AF65-F5344CB8AC3E}">
        <p14:creationId xmlns:p14="http://schemas.microsoft.com/office/powerpoint/2010/main" val="1528824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TRIGGER</a:t>
            </a:r>
            <a:endParaRPr lang="en-US" dirty="0"/>
          </a:p>
        </p:txBody>
      </p:sp>
      <p:sp>
        <p:nvSpPr>
          <p:cNvPr id="3" name="Content Placeholder 2"/>
          <p:cNvSpPr>
            <a:spLocks noGrp="1"/>
          </p:cNvSpPr>
          <p:nvPr>
            <p:ph idx="1"/>
          </p:nvPr>
        </p:nvSpPr>
        <p:spPr/>
        <p:txBody>
          <a:bodyPr/>
          <a:lstStyle/>
          <a:p>
            <a:r>
              <a:rPr lang="en-US" dirty="0" smtClean="0"/>
              <a:t>Trigger is already compiled and store. As soon as </a:t>
            </a:r>
            <a:r>
              <a:rPr lang="en-US" b="1" dirty="0" smtClean="0"/>
              <a:t>INSERT</a:t>
            </a:r>
            <a:r>
              <a:rPr lang="en-US" dirty="0" smtClean="0"/>
              <a:t> command is executed on </a:t>
            </a:r>
            <a:r>
              <a:rPr lang="en-US" b="1" dirty="0" smtClean="0"/>
              <a:t>PATIENT</a:t>
            </a:r>
            <a:r>
              <a:rPr lang="en-US" dirty="0" smtClean="0"/>
              <a:t> Table </a:t>
            </a:r>
            <a:r>
              <a:rPr lang="en-US" b="1" dirty="0" err="1" smtClean="0"/>
              <a:t>getRoom</a:t>
            </a:r>
            <a:r>
              <a:rPr lang="en-US" b="1" dirty="0" smtClean="0"/>
              <a:t> trigger </a:t>
            </a:r>
            <a:r>
              <a:rPr lang="en-US" dirty="0" smtClean="0"/>
              <a:t>is fired.</a:t>
            </a:r>
          </a:p>
          <a:p>
            <a:endParaRPr lang="en-US" dirty="0"/>
          </a:p>
          <a:p>
            <a:endParaRPr lang="en-US" dirty="0" smtClean="0"/>
          </a:p>
          <a:p>
            <a:endParaRPr lang="en-US" dirty="0"/>
          </a:p>
          <a:p>
            <a:r>
              <a:rPr lang="en-US" dirty="0" smtClean="0"/>
              <a:t>OUTPUT: </a:t>
            </a:r>
            <a:r>
              <a:rPr lang="en-US" dirty="0" err="1" smtClean="0"/>
              <a:t>PatientID</a:t>
            </a:r>
            <a:r>
              <a:rPr lang="en-US" dirty="0" smtClean="0"/>
              <a:t> = 51 is allotted a room 51.</a:t>
            </a:r>
          </a:p>
          <a:p>
            <a:endParaRPr lang="en-US" dirty="0" smtClean="0"/>
          </a:p>
          <a:p>
            <a:endParaRPr lang="en-US" b="1" dirty="0"/>
          </a:p>
        </p:txBody>
      </p:sp>
      <p:pic>
        <p:nvPicPr>
          <p:cNvPr id="5" name="Picture 4"/>
          <p:cNvPicPr>
            <a:picLocks noChangeAspect="1"/>
          </p:cNvPicPr>
          <p:nvPr/>
        </p:nvPicPr>
        <p:blipFill>
          <a:blip r:embed="rId2"/>
          <a:stretch>
            <a:fillRect/>
          </a:stretch>
        </p:blipFill>
        <p:spPr>
          <a:xfrm>
            <a:off x="2589212" y="3039050"/>
            <a:ext cx="8915400" cy="724482"/>
          </a:xfrm>
          <a:prstGeom prst="rect">
            <a:avLst/>
          </a:prstGeom>
        </p:spPr>
      </p:pic>
      <p:pic>
        <p:nvPicPr>
          <p:cNvPr id="6" name="Picture 5"/>
          <p:cNvPicPr>
            <a:picLocks noChangeAspect="1"/>
          </p:cNvPicPr>
          <p:nvPr/>
        </p:nvPicPr>
        <p:blipFill>
          <a:blip r:embed="rId3"/>
          <a:stretch>
            <a:fillRect/>
          </a:stretch>
        </p:blipFill>
        <p:spPr>
          <a:xfrm>
            <a:off x="2589212" y="4668982"/>
            <a:ext cx="5321300" cy="889000"/>
          </a:xfrm>
          <a:prstGeom prst="rect">
            <a:avLst/>
          </a:prstGeom>
        </p:spPr>
      </p:pic>
    </p:spTree>
    <p:extLst>
      <p:ext uri="{BB962C8B-B14F-4D97-AF65-F5344CB8AC3E}">
        <p14:creationId xmlns:p14="http://schemas.microsoft.com/office/powerpoint/2010/main" val="1104777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TRIGGER</a:t>
            </a:r>
            <a:endParaRPr lang="en-US" dirty="0"/>
          </a:p>
        </p:txBody>
      </p:sp>
      <p:sp>
        <p:nvSpPr>
          <p:cNvPr id="3" name="Content Placeholder 2"/>
          <p:cNvSpPr>
            <a:spLocks noGrp="1"/>
          </p:cNvSpPr>
          <p:nvPr>
            <p:ph idx="1"/>
          </p:nvPr>
        </p:nvSpPr>
        <p:spPr/>
        <p:txBody>
          <a:bodyPr/>
          <a:lstStyle/>
          <a:p>
            <a:r>
              <a:rPr lang="en-US" dirty="0" smtClean="0"/>
              <a:t>Update trigger</a:t>
            </a:r>
          </a:p>
          <a:p>
            <a:endParaRPr lang="en-US" dirty="0"/>
          </a:p>
          <a:p>
            <a:endParaRPr lang="en-US" dirty="0"/>
          </a:p>
        </p:txBody>
      </p:sp>
      <p:pic>
        <p:nvPicPr>
          <p:cNvPr id="4" name="Picture 3"/>
          <p:cNvPicPr>
            <a:picLocks noChangeAspect="1"/>
          </p:cNvPicPr>
          <p:nvPr/>
        </p:nvPicPr>
        <p:blipFill>
          <a:blip r:embed="rId2"/>
          <a:stretch>
            <a:fillRect/>
          </a:stretch>
        </p:blipFill>
        <p:spPr>
          <a:xfrm>
            <a:off x="2589212" y="2706764"/>
            <a:ext cx="8915400" cy="3204458"/>
          </a:xfrm>
          <a:prstGeom prst="rect">
            <a:avLst/>
          </a:prstGeom>
        </p:spPr>
      </p:pic>
    </p:spTree>
    <p:extLst>
      <p:ext uri="{BB962C8B-B14F-4D97-AF65-F5344CB8AC3E}">
        <p14:creationId xmlns:p14="http://schemas.microsoft.com/office/powerpoint/2010/main" val="855007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RECEPTIONIST Table</a:t>
            </a:r>
            <a:endParaRPr lang="en-US" dirty="0"/>
          </a:p>
        </p:txBody>
      </p:sp>
      <p:pic>
        <p:nvPicPr>
          <p:cNvPr id="4" name="Content Placeholder 3"/>
          <p:cNvPicPr>
            <a:picLocks noGrp="1" noChangeAspect="1"/>
          </p:cNvPicPr>
          <p:nvPr>
            <p:ph idx="1"/>
          </p:nvPr>
        </p:nvPicPr>
        <p:blipFill>
          <a:blip r:embed="rId2"/>
          <a:stretch>
            <a:fillRect/>
          </a:stretch>
        </p:blipFill>
        <p:spPr>
          <a:xfrm>
            <a:off x="2592925" y="1905000"/>
            <a:ext cx="8712200" cy="3700670"/>
          </a:xfrm>
          <a:prstGeom prst="rect">
            <a:avLst/>
          </a:prstGeom>
        </p:spPr>
      </p:pic>
    </p:spTree>
    <p:extLst>
      <p:ext uri="{BB962C8B-B14F-4D97-AF65-F5344CB8AC3E}">
        <p14:creationId xmlns:p14="http://schemas.microsoft.com/office/powerpoint/2010/main" val="4208330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TRIGGER</a:t>
            </a:r>
            <a:endParaRPr lang="en-US" dirty="0"/>
          </a:p>
        </p:txBody>
      </p:sp>
      <p:sp>
        <p:nvSpPr>
          <p:cNvPr id="3" name="Content Placeholder 2"/>
          <p:cNvSpPr>
            <a:spLocks noGrp="1"/>
          </p:cNvSpPr>
          <p:nvPr>
            <p:ph idx="1"/>
          </p:nvPr>
        </p:nvSpPr>
        <p:spPr/>
        <p:txBody>
          <a:bodyPr/>
          <a:lstStyle/>
          <a:p>
            <a:r>
              <a:rPr lang="en-US" dirty="0" smtClean="0"/>
              <a:t>The below trigger is fired when </a:t>
            </a:r>
            <a:r>
              <a:rPr lang="en-US" b="1" dirty="0" smtClean="0"/>
              <a:t>delete query </a:t>
            </a:r>
            <a:r>
              <a:rPr lang="en-US" dirty="0" smtClean="0"/>
              <a:t>is executed on PATIENT table.</a:t>
            </a:r>
          </a:p>
          <a:p>
            <a:r>
              <a:rPr lang="en-US" dirty="0" smtClean="0"/>
              <a:t>The </a:t>
            </a:r>
            <a:r>
              <a:rPr lang="en-US" b="1" dirty="0" err="1" smtClean="0"/>
              <a:t>deletePatient</a:t>
            </a:r>
            <a:r>
              <a:rPr lang="en-US" dirty="0" smtClean="0"/>
              <a:t> trigger is going to delete the patient from the BILL &amp; MEDICINE table.</a:t>
            </a:r>
          </a:p>
          <a:p>
            <a:endParaRPr lang="en-US" dirty="0"/>
          </a:p>
          <a:p>
            <a:endParaRPr lang="en-US" dirty="0"/>
          </a:p>
        </p:txBody>
      </p:sp>
      <p:pic>
        <p:nvPicPr>
          <p:cNvPr id="4" name="Picture 3"/>
          <p:cNvPicPr>
            <a:picLocks noChangeAspect="1"/>
          </p:cNvPicPr>
          <p:nvPr/>
        </p:nvPicPr>
        <p:blipFill>
          <a:blip r:embed="rId2"/>
          <a:stretch>
            <a:fillRect/>
          </a:stretch>
        </p:blipFill>
        <p:spPr>
          <a:xfrm>
            <a:off x="2589212" y="3241963"/>
            <a:ext cx="8915400" cy="3616037"/>
          </a:xfrm>
          <a:prstGeom prst="rect">
            <a:avLst/>
          </a:prstGeom>
        </p:spPr>
      </p:pic>
    </p:spTree>
    <p:extLst>
      <p:ext uri="{BB962C8B-B14F-4D97-AF65-F5344CB8AC3E}">
        <p14:creationId xmlns:p14="http://schemas.microsoft.com/office/powerpoint/2010/main" val="12905921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TRIGGER</a:t>
            </a:r>
            <a:endParaRPr lang="en-US" dirty="0"/>
          </a:p>
        </p:txBody>
      </p:sp>
      <p:sp>
        <p:nvSpPr>
          <p:cNvPr id="3" name="Content Placeholder 2"/>
          <p:cNvSpPr>
            <a:spLocks noGrp="1"/>
          </p:cNvSpPr>
          <p:nvPr>
            <p:ph idx="1"/>
          </p:nvPr>
        </p:nvSpPr>
        <p:spPr/>
        <p:txBody>
          <a:bodyPr/>
          <a:lstStyle/>
          <a:p>
            <a:r>
              <a:rPr lang="en-US" dirty="0" smtClean="0"/>
              <a:t>Set of command is executed to check the output</a:t>
            </a:r>
          </a:p>
          <a:p>
            <a:r>
              <a:rPr lang="en-US" dirty="0" smtClean="0"/>
              <a:t>Foreign key checks is SET to zero for safe delete.</a:t>
            </a:r>
          </a:p>
          <a:p>
            <a:endParaRPr lang="en-US" dirty="0"/>
          </a:p>
          <a:p>
            <a:endParaRPr lang="en-US" b="1" dirty="0"/>
          </a:p>
        </p:txBody>
      </p:sp>
      <p:pic>
        <p:nvPicPr>
          <p:cNvPr id="5" name="Picture 4"/>
          <p:cNvPicPr>
            <a:picLocks noChangeAspect="1"/>
          </p:cNvPicPr>
          <p:nvPr/>
        </p:nvPicPr>
        <p:blipFill>
          <a:blip r:embed="rId2"/>
          <a:stretch>
            <a:fillRect/>
          </a:stretch>
        </p:blipFill>
        <p:spPr>
          <a:xfrm>
            <a:off x="2589212" y="3180814"/>
            <a:ext cx="8915400" cy="1937244"/>
          </a:xfrm>
          <a:prstGeom prst="rect">
            <a:avLst/>
          </a:prstGeom>
        </p:spPr>
      </p:pic>
    </p:spTree>
    <p:extLst>
      <p:ext uri="{BB962C8B-B14F-4D97-AF65-F5344CB8AC3E}">
        <p14:creationId xmlns:p14="http://schemas.microsoft.com/office/powerpoint/2010/main" val="13974303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TRIGGER</a:t>
            </a:r>
            <a:endParaRPr lang="en-US" dirty="0"/>
          </a:p>
        </p:txBody>
      </p:sp>
      <p:sp>
        <p:nvSpPr>
          <p:cNvPr id="3" name="Content Placeholder 2"/>
          <p:cNvSpPr>
            <a:spLocks noGrp="1"/>
          </p:cNvSpPr>
          <p:nvPr>
            <p:ph idx="1"/>
          </p:nvPr>
        </p:nvSpPr>
        <p:spPr/>
        <p:txBody>
          <a:bodyPr/>
          <a:lstStyle/>
          <a:p>
            <a:r>
              <a:rPr lang="en-US" dirty="0" smtClean="0"/>
              <a:t>Once the trigger is fired. Room status is changed to ‘Empty’ and </a:t>
            </a:r>
            <a:r>
              <a:rPr lang="en-US" dirty="0" err="1" smtClean="0"/>
              <a:t>patientID</a:t>
            </a:r>
            <a:r>
              <a:rPr lang="en-US" dirty="0" smtClean="0"/>
              <a:t> is removed. It means room is again available to occupy.</a:t>
            </a:r>
          </a:p>
          <a:p>
            <a:endParaRPr lang="en-US" dirty="0" smtClean="0"/>
          </a:p>
          <a:p>
            <a:endParaRPr lang="en-US" dirty="0"/>
          </a:p>
          <a:p>
            <a:pPr marL="0" indent="0">
              <a:buNone/>
            </a:pPr>
            <a:endParaRPr lang="en-US" dirty="0"/>
          </a:p>
          <a:p>
            <a:r>
              <a:rPr lang="en-US" dirty="0" smtClean="0"/>
              <a:t>Entry from current Bill and Medicine table is deleted as well.</a:t>
            </a:r>
          </a:p>
          <a:p>
            <a:endParaRPr lang="en-US" dirty="0"/>
          </a:p>
        </p:txBody>
      </p:sp>
      <p:pic>
        <p:nvPicPr>
          <p:cNvPr id="4" name="Picture 3"/>
          <p:cNvPicPr>
            <a:picLocks noChangeAspect="1"/>
          </p:cNvPicPr>
          <p:nvPr/>
        </p:nvPicPr>
        <p:blipFill>
          <a:blip r:embed="rId2"/>
          <a:stretch>
            <a:fillRect/>
          </a:stretch>
        </p:blipFill>
        <p:spPr>
          <a:xfrm>
            <a:off x="3046412" y="3042805"/>
            <a:ext cx="5207000" cy="476250"/>
          </a:xfrm>
          <a:prstGeom prst="rect">
            <a:avLst/>
          </a:prstGeom>
        </p:spPr>
      </p:pic>
      <p:pic>
        <p:nvPicPr>
          <p:cNvPr id="5" name="Picture 4"/>
          <p:cNvPicPr>
            <a:picLocks noChangeAspect="1"/>
          </p:cNvPicPr>
          <p:nvPr/>
        </p:nvPicPr>
        <p:blipFill>
          <a:blip r:embed="rId3"/>
          <a:stretch>
            <a:fillRect/>
          </a:stretch>
        </p:blipFill>
        <p:spPr>
          <a:xfrm>
            <a:off x="3046412" y="4643430"/>
            <a:ext cx="6731000" cy="519596"/>
          </a:xfrm>
          <a:prstGeom prst="rect">
            <a:avLst/>
          </a:prstGeom>
        </p:spPr>
      </p:pic>
      <p:pic>
        <p:nvPicPr>
          <p:cNvPr id="6" name="Picture 5"/>
          <p:cNvPicPr>
            <a:picLocks noChangeAspect="1"/>
          </p:cNvPicPr>
          <p:nvPr/>
        </p:nvPicPr>
        <p:blipFill>
          <a:blip r:embed="rId4"/>
          <a:stretch>
            <a:fillRect/>
          </a:stretch>
        </p:blipFill>
        <p:spPr>
          <a:xfrm>
            <a:off x="3046412" y="5477113"/>
            <a:ext cx="3594100" cy="662709"/>
          </a:xfrm>
          <a:prstGeom prst="rect">
            <a:avLst/>
          </a:prstGeom>
        </p:spPr>
      </p:pic>
    </p:spTree>
    <p:extLst>
      <p:ext uri="{BB962C8B-B14F-4D97-AF65-F5344CB8AC3E}">
        <p14:creationId xmlns:p14="http://schemas.microsoft.com/office/powerpoint/2010/main" val="17307288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VIEW</a:t>
            </a:r>
            <a:endParaRPr lang="en-US" dirty="0"/>
          </a:p>
        </p:txBody>
      </p:sp>
      <p:sp>
        <p:nvSpPr>
          <p:cNvPr id="3" name="Content Placeholder 2"/>
          <p:cNvSpPr>
            <a:spLocks noGrp="1"/>
          </p:cNvSpPr>
          <p:nvPr>
            <p:ph idx="1"/>
          </p:nvPr>
        </p:nvSpPr>
        <p:spPr/>
        <p:txBody>
          <a:bodyPr/>
          <a:lstStyle/>
          <a:p>
            <a:r>
              <a:rPr lang="en-US" dirty="0"/>
              <a:t>A view is a virtual table based on the result of SQL statement, allow users to do the followings: </a:t>
            </a:r>
          </a:p>
          <a:p>
            <a:pPr lvl="1"/>
            <a:r>
              <a:rPr lang="en-US" dirty="0" smtClean="0"/>
              <a:t>Structure </a:t>
            </a:r>
            <a:r>
              <a:rPr lang="en-US" dirty="0"/>
              <a:t>data in way that users or classes of users find natural or intuitive </a:t>
            </a:r>
          </a:p>
          <a:p>
            <a:pPr lvl="1"/>
            <a:r>
              <a:rPr lang="en-US" dirty="0" smtClean="0"/>
              <a:t>Restrict </a:t>
            </a:r>
            <a:r>
              <a:rPr lang="en-US" dirty="0"/>
              <a:t>access to the data such that a user can see and (sometimes) modify exactly what they need and no more </a:t>
            </a:r>
          </a:p>
          <a:p>
            <a:pPr lvl="1"/>
            <a:r>
              <a:rPr lang="en-US" dirty="0" smtClean="0"/>
              <a:t>Summarize </a:t>
            </a:r>
            <a:r>
              <a:rPr lang="en-US" dirty="0"/>
              <a:t>data from various tables which can be used to generate reports </a:t>
            </a:r>
          </a:p>
          <a:p>
            <a:endParaRPr lang="en-US" dirty="0"/>
          </a:p>
        </p:txBody>
      </p:sp>
    </p:spTree>
    <p:extLst>
      <p:ext uri="{BB962C8B-B14F-4D97-AF65-F5344CB8AC3E}">
        <p14:creationId xmlns:p14="http://schemas.microsoft.com/office/powerpoint/2010/main" val="17474146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VIEW</a:t>
            </a:r>
            <a:endParaRPr lang="en-US" dirty="0"/>
          </a:p>
        </p:txBody>
      </p:sp>
      <p:sp>
        <p:nvSpPr>
          <p:cNvPr id="3" name="Content Placeholder 2"/>
          <p:cNvSpPr>
            <a:spLocks noGrp="1"/>
          </p:cNvSpPr>
          <p:nvPr>
            <p:ph idx="1"/>
          </p:nvPr>
        </p:nvSpPr>
        <p:spPr/>
        <p:txBody>
          <a:bodyPr/>
          <a:lstStyle/>
          <a:p>
            <a:r>
              <a:rPr lang="en-US" dirty="0"/>
              <a:t>A view is a virtual table based on the result of SQL statement </a:t>
            </a:r>
          </a:p>
          <a:p>
            <a:r>
              <a:rPr lang="en-US" dirty="0" smtClean="0"/>
              <a:t>A </a:t>
            </a:r>
            <a:r>
              <a:rPr lang="en-US" dirty="0"/>
              <a:t>view contains rows and columns, just like a real table </a:t>
            </a:r>
          </a:p>
          <a:p>
            <a:r>
              <a:rPr lang="en-US" dirty="0" smtClean="0"/>
              <a:t>Fields </a:t>
            </a:r>
            <a:r>
              <a:rPr lang="en-US" dirty="0"/>
              <a:t>in a view are fields from one or more real tables in the database </a:t>
            </a:r>
          </a:p>
          <a:p>
            <a:r>
              <a:rPr lang="en-US" dirty="0" smtClean="0"/>
              <a:t>Function such as WHERE &amp; JOIN statements can </a:t>
            </a:r>
            <a:r>
              <a:rPr lang="en-US" dirty="0"/>
              <a:t>be added a view statement and present the data as if the data were coming from one single </a:t>
            </a:r>
            <a:r>
              <a:rPr lang="en-US" dirty="0" smtClean="0"/>
              <a:t>table.</a:t>
            </a:r>
            <a:endParaRPr lang="en-US" dirty="0"/>
          </a:p>
          <a:p>
            <a:endParaRPr lang="en-US" dirty="0"/>
          </a:p>
        </p:txBody>
      </p:sp>
    </p:spTree>
    <p:extLst>
      <p:ext uri="{BB962C8B-B14F-4D97-AF65-F5344CB8AC3E}">
        <p14:creationId xmlns:p14="http://schemas.microsoft.com/office/powerpoint/2010/main" val="19586960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VIEW SYNTAX</a:t>
            </a:r>
            <a:endParaRPr lang="en-US" dirty="0"/>
          </a:p>
        </p:txBody>
      </p:sp>
      <p:sp>
        <p:nvSpPr>
          <p:cNvPr id="3" name="Content Placeholder 2"/>
          <p:cNvSpPr>
            <a:spLocks noGrp="1"/>
          </p:cNvSpPr>
          <p:nvPr>
            <p:ph idx="1"/>
          </p:nvPr>
        </p:nvSpPr>
        <p:spPr/>
        <p:txBody>
          <a:bodyPr/>
          <a:lstStyle/>
          <a:p>
            <a:r>
              <a:rPr lang="en-US" dirty="0"/>
              <a:t>CREATE </a:t>
            </a:r>
            <a:endParaRPr lang="en-US" dirty="0" smtClean="0"/>
          </a:p>
          <a:p>
            <a:pPr marL="0" indent="0">
              <a:buNone/>
            </a:pPr>
            <a:r>
              <a:rPr lang="en-US" dirty="0" smtClean="0"/>
              <a:t>	[</a:t>
            </a:r>
            <a:r>
              <a:rPr lang="en-US" dirty="0"/>
              <a:t>OR REPLACE] </a:t>
            </a:r>
            <a:endParaRPr lang="en-US" dirty="0" smtClean="0"/>
          </a:p>
          <a:p>
            <a:pPr marL="0" indent="0">
              <a:buNone/>
            </a:pPr>
            <a:r>
              <a:rPr lang="en-US" dirty="0" smtClean="0"/>
              <a:t>	[</a:t>
            </a:r>
            <a:r>
              <a:rPr lang="en-US" dirty="0"/>
              <a:t>ALGORITHM = {UNDEFINED | MERGE | TEMPTABLE}] </a:t>
            </a:r>
            <a:endParaRPr lang="en-US" dirty="0" smtClean="0"/>
          </a:p>
          <a:p>
            <a:pPr marL="0" indent="0">
              <a:buNone/>
            </a:pPr>
            <a:r>
              <a:rPr lang="en-US" dirty="0"/>
              <a:t>	</a:t>
            </a:r>
            <a:r>
              <a:rPr lang="en-US" dirty="0" smtClean="0"/>
              <a:t>[</a:t>
            </a:r>
            <a:r>
              <a:rPr lang="en-US" dirty="0"/>
              <a:t>DEFINER = { </a:t>
            </a:r>
            <a:r>
              <a:rPr lang="en-US" i="1" dirty="0"/>
              <a:t>user</a:t>
            </a:r>
            <a:r>
              <a:rPr lang="en-US" dirty="0"/>
              <a:t> | CURRENT_USER }] </a:t>
            </a:r>
            <a:endParaRPr lang="en-US" dirty="0" smtClean="0"/>
          </a:p>
          <a:p>
            <a:pPr marL="0" indent="0">
              <a:buNone/>
            </a:pPr>
            <a:r>
              <a:rPr lang="en-US" dirty="0"/>
              <a:t>	</a:t>
            </a:r>
            <a:r>
              <a:rPr lang="en-US" dirty="0" smtClean="0"/>
              <a:t>[</a:t>
            </a:r>
            <a:r>
              <a:rPr lang="en-US" dirty="0"/>
              <a:t>SQL SECURITY { DEFINER | INVOKER }] </a:t>
            </a:r>
            <a:endParaRPr lang="en-US" dirty="0" smtClean="0"/>
          </a:p>
          <a:p>
            <a:pPr marL="0" indent="0">
              <a:buNone/>
            </a:pPr>
            <a:r>
              <a:rPr lang="en-US" dirty="0"/>
              <a:t>	</a:t>
            </a:r>
            <a:r>
              <a:rPr lang="en-US" dirty="0" smtClean="0"/>
              <a:t>VIEW </a:t>
            </a:r>
            <a:r>
              <a:rPr lang="en-US" i="1" dirty="0" err="1"/>
              <a:t>view_name</a:t>
            </a:r>
            <a:r>
              <a:rPr lang="en-US" dirty="0"/>
              <a:t> </a:t>
            </a:r>
            <a:r>
              <a:rPr lang="en-US" dirty="0" smtClean="0"/>
              <a:t>[(</a:t>
            </a:r>
            <a:r>
              <a:rPr lang="en-US" i="1" dirty="0" err="1"/>
              <a:t>column_list</a:t>
            </a:r>
            <a:r>
              <a:rPr lang="en-US" dirty="0"/>
              <a:t>)] </a:t>
            </a:r>
            <a:endParaRPr lang="en-US" dirty="0" smtClean="0"/>
          </a:p>
          <a:p>
            <a:pPr marL="0" indent="0">
              <a:buNone/>
            </a:pPr>
            <a:r>
              <a:rPr lang="en-US" dirty="0" smtClean="0"/>
              <a:t>	AS </a:t>
            </a:r>
            <a:r>
              <a:rPr lang="en-US" i="1" dirty="0" err="1"/>
              <a:t>select_statement</a:t>
            </a:r>
            <a:r>
              <a:rPr lang="en-US" dirty="0"/>
              <a:t> </a:t>
            </a:r>
            <a:endParaRPr lang="en-US" dirty="0" smtClean="0"/>
          </a:p>
          <a:p>
            <a:pPr marL="0" indent="0">
              <a:buNone/>
            </a:pPr>
            <a:r>
              <a:rPr lang="en-US" dirty="0"/>
              <a:t>	</a:t>
            </a:r>
            <a:r>
              <a:rPr lang="en-US" dirty="0" smtClean="0"/>
              <a:t>[</a:t>
            </a:r>
            <a:r>
              <a:rPr lang="en-US" dirty="0"/>
              <a:t>WITH [CASCADED | LOCAL] CHECK OPTION]</a:t>
            </a:r>
          </a:p>
        </p:txBody>
      </p:sp>
    </p:spTree>
    <p:extLst>
      <p:ext uri="{BB962C8B-B14F-4D97-AF65-F5344CB8AC3E}">
        <p14:creationId xmlns:p14="http://schemas.microsoft.com/office/powerpoint/2010/main" val="10274521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VIEW</a:t>
            </a:r>
            <a:endParaRPr lang="en-US" dirty="0"/>
          </a:p>
        </p:txBody>
      </p:sp>
      <p:sp>
        <p:nvSpPr>
          <p:cNvPr id="3" name="Content Placeholder 2"/>
          <p:cNvSpPr>
            <a:spLocks noGrp="1"/>
          </p:cNvSpPr>
          <p:nvPr>
            <p:ph idx="1"/>
          </p:nvPr>
        </p:nvSpPr>
        <p:spPr/>
        <p:txBody>
          <a:bodyPr/>
          <a:lstStyle/>
          <a:p>
            <a:r>
              <a:rPr lang="en-US" dirty="0"/>
              <a:t>A view provides several benefits: • Views can hide complexity </a:t>
            </a:r>
          </a:p>
          <a:p>
            <a:pPr lvl="1"/>
            <a:r>
              <a:rPr lang="en-US" dirty="0" smtClean="0"/>
              <a:t>If </a:t>
            </a:r>
            <a:r>
              <a:rPr lang="en-US" dirty="0"/>
              <a:t>you have a query that requires joining several tables, or has complex logic or calculation, you can code all that logic into a view, then select from the view just like you would a table </a:t>
            </a:r>
          </a:p>
          <a:p>
            <a:r>
              <a:rPr lang="en-US" dirty="0" smtClean="0"/>
              <a:t>Views </a:t>
            </a:r>
            <a:r>
              <a:rPr lang="en-US" dirty="0"/>
              <a:t>can be used as a security mechanism </a:t>
            </a:r>
          </a:p>
          <a:p>
            <a:pPr lvl="1"/>
            <a:r>
              <a:rPr lang="en-US" dirty="0" smtClean="0"/>
              <a:t>A </a:t>
            </a:r>
            <a:r>
              <a:rPr lang="en-US" dirty="0"/>
              <a:t>view can select certain columns and/or rows from a table, and permission set on the view instead of the underlying tables. This allow surfacing only the data that a user needs to see </a:t>
            </a:r>
          </a:p>
          <a:p>
            <a:endParaRPr lang="en-US" dirty="0"/>
          </a:p>
        </p:txBody>
      </p:sp>
    </p:spTree>
    <p:extLst>
      <p:ext uri="{BB962C8B-B14F-4D97-AF65-F5344CB8AC3E}">
        <p14:creationId xmlns:p14="http://schemas.microsoft.com/office/powerpoint/2010/main" val="4729349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VIEW</a:t>
            </a:r>
            <a:endParaRPr lang="en-US" dirty="0"/>
          </a:p>
        </p:txBody>
      </p:sp>
      <p:sp>
        <p:nvSpPr>
          <p:cNvPr id="3" name="Content Placeholder 2"/>
          <p:cNvSpPr>
            <a:spLocks noGrp="1"/>
          </p:cNvSpPr>
          <p:nvPr>
            <p:ph idx="1"/>
          </p:nvPr>
        </p:nvSpPr>
        <p:spPr/>
        <p:txBody>
          <a:bodyPr/>
          <a:lstStyle/>
          <a:p>
            <a:r>
              <a:rPr lang="en-US" dirty="0"/>
              <a:t>Views can simplify supporting legacy code </a:t>
            </a:r>
          </a:p>
          <a:p>
            <a:pPr lvl="1"/>
            <a:r>
              <a:rPr lang="en-US" dirty="0" smtClean="0"/>
              <a:t>If </a:t>
            </a:r>
            <a:r>
              <a:rPr lang="en-US" dirty="0"/>
              <a:t>you need to refactor a table that would break a lot of code, you can replace the table with a view of the same name </a:t>
            </a:r>
          </a:p>
          <a:p>
            <a:pPr lvl="1"/>
            <a:r>
              <a:rPr lang="en-US" dirty="0" smtClean="0"/>
              <a:t>The </a:t>
            </a:r>
            <a:r>
              <a:rPr lang="en-US" dirty="0"/>
              <a:t>view provides the exact same schema as the original table, while the actual schema has changed </a:t>
            </a:r>
          </a:p>
          <a:p>
            <a:pPr lvl="1"/>
            <a:r>
              <a:rPr lang="en-US" dirty="0" smtClean="0"/>
              <a:t>This </a:t>
            </a:r>
            <a:r>
              <a:rPr lang="en-US" dirty="0"/>
              <a:t>keep the legacy code that references the table from breaking, allowing you to change the legacy code at your leisure </a:t>
            </a:r>
          </a:p>
          <a:p>
            <a:endParaRPr lang="en-US" dirty="0"/>
          </a:p>
        </p:txBody>
      </p:sp>
    </p:spTree>
    <p:extLst>
      <p:ext uri="{BB962C8B-B14F-4D97-AF65-F5344CB8AC3E}">
        <p14:creationId xmlns:p14="http://schemas.microsoft.com/office/powerpoint/2010/main" val="7815002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3" name="Content Placeholder 2"/>
          <p:cNvSpPr>
            <a:spLocks noGrp="1"/>
          </p:cNvSpPr>
          <p:nvPr>
            <p:ph idx="1"/>
          </p:nvPr>
        </p:nvSpPr>
        <p:spPr/>
        <p:txBody>
          <a:bodyPr/>
          <a:lstStyle/>
          <a:p>
            <a:r>
              <a:rPr lang="en-US" dirty="0" smtClean="0"/>
              <a:t>The view is created for showing the CARDIOLOGIST doctors only</a:t>
            </a:r>
          </a:p>
          <a:p>
            <a:endParaRPr lang="en-US" dirty="0"/>
          </a:p>
          <a:p>
            <a:endParaRPr lang="en-US" dirty="0"/>
          </a:p>
        </p:txBody>
      </p:sp>
      <p:pic>
        <p:nvPicPr>
          <p:cNvPr id="6" name="Content Placeholder 3"/>
          <p:cNvPicPr>
            <a:picLocks noChangeAspect="1"/>
          </p:cNvPicPr>
          <p:nvPr/>
        </p:nvPicPr>
        <p:blipFill>
          <a:blip r:embed="rId2"/>
          <a:stretch>
            <a:fillRect/>
          </a:stretch>
        </p:blipFill>
        <p:spPr>
          <a:xfrm>
            <a:off x="2589212" y="2822913"/>
            <a:ext cx="5958440" cy="2336800"/>
          </a:xfrm>
          <a:prstGeom prst="rect">
            <a:avLst/>
          </a:prstGeom>
        </p:spPr>
      </p:pic>
      <p:pic>
        <p:nvPicPr>
          <p:cNvPr id="7" name="Picture 6"/>
          <p:cNvPicPr>
            <a:picLocks noChangeAspect="1"/>
          </p:cNvPicPr>
          <p:nvPr/>
        </p:nvPicPr>
        <p:blipFill>
          <a:blip r:embed="rId3"/>
          <a:stretch>
            <a:fillRect/>
          </a:stretch>
        </p:blipFill>
        <p:spPr>
          <a:xfrm>
            <a:off x="9704137" y="2822913"/>
            <a:ext cx="2185970" cy="2425700"/>
          </a:xfrm>
          <a:prstGeom prst="rect">
            <a:avLst/>
          </a:prstGeom>
        </p:spPr>
      </p:pic>
    </p:spTree>
    <p:extLst>
      <p:ext uri="{BB962C8B-B14F-4D97-AF65-F5344CB8AC3E}">
        <p14:creationId xmlns:p14="http://schemas.microsoft.com/office/powerpoint/2010/main" val="664296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r>
              <a:rPr lang="en-US" dirty="0" smtClean="0"/>
              <a:t>The view is representing the list of doctors with their ID’s whose earning are greater than average.</a:t>
            </a:r>
          </a:p>
          <a:p>
            <a:endParaRPr lang="en-US" dirty="0"/>
          </a:p>
          <a:p>
            <a:endParaRPr lang="en-US" dirty="0"/>
          </a:p>
        </p:txBody>
      </p:sp>
      <p:pic>
        <p:nvPicPr>
          <p:cNvPr id="6" name="Content Placeholder 3"/>
          <p:cNvPicPr>
            <a:picLocks noChangeAspect="1"/>
          </p:cNvPicPr>
          <p:nvPr/>
        </p:nvPicPr>
        <p:blipFill>
          <a:blip r:embed="rId2"/>
          <a:stretch>
            <a:fillRect/>
          </a:stretch>
        </p:blipFill>
        <p:spPr>
          <a:xfrm>
            <a:off x="2589212" y="3135175"/>
            <a:ext cx="6740318" cy="2186215"/>
          </a:xfrm>
          <a:prstGeom prst="rect">
            <a:avLst/>
          </a:prstGeom>
        </p:spPr>
      </p:pic>
      <p:pic>
        <p:nvPicPr>
          <p:cNvPr id="7" name="Picture 6"/>
          <p:cNvPicPr>
            <a:picLocks noChangeAspect="1"/>
          </p:cNvPicPr>
          <p:nvPr/>
        </p:nvPicPr>
        <p:blipFill>
          <a:blip r:embed="rId3"/>
          <a:stretch>
            <a:fillRect/>
          </a:stretch>
        </p:blipFill>
        <p:spPr>
          <a:xfrm>
            <a:off x="9794061" y="3135175"/>
            <a:ext cx="1617785" cy="2482983"/>
          </a:xfrm>
          <a:prstGeom prst="rect">
            <a:avLst/>
          </a:prstGeom>
        </p:spPr>
      </p:pic>
    </p:spTree>
    <p:extLst>
      <p:ext uri="{BB962C8B-B14F-4D97-AF65-F5344CB8AC3E}">
        <p14:creationId xmlns:p14="http://schemas.microsoft.com/office/powerpoint/2010/main" val="6418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 Table</a:t>
            </a:r>
            <a:endParaRPr lang="en-US" dirty="0"/>
          </a:p>
        </p:txBody>
      </p:sp>
      <p:pic>
        <p:nvPicPr>
          <p:cNvPr id="4" name="Content Placeholder 3"/>
          <p:cNvPicPr>
            <a:picLocks noGrp="1" noChangeAspect="1"/>
          </p:cNvPicPr>
          <p:nvPr>
            <p:ph idx="1"/>
          </p:nvPr>
        </p:nvPicPr>
        <p:blipFill>
          <a:blip r:embed="rId2"/>
          <a:stretch>
            <a:fillRect/>
          </a:stretch>
        </p:blipFill>
        <p:spPr>
          <a:xfrm>
            <a:off x="2589212" y="1607257"/>
            <a:ext cx="8915400" cy="3163526"/>
          </a:xfrm>
          <a:prstGeom prst="rect">
            <a:avLst/>
          </a:prstGeom>
        </p:spPr>
      </p:pic>
    </p:spTree>
    <p:extLst>
      <p:ext uri="{BB962C8B-B14F-4D97-AF65-F5344CB8AC3E}">
        <p14:creationId xmlns:p14="http://schemas.microsoft.com/office/powerpoint/2010/main" val="12779427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a:t>
            </a:r>
            <a:endParaRPr lang="en-US" dirty="0"/>
          </a:p>
        </p:txBody>
      </p:sp>
      <p:sp>
        <p:nvSpPr>
          <p:cNvPr id="6" name="Content Placeholder 5"/>
          <p:cNvSpPr>
            <a:spLocks noGrp="1"/>
          </p:cNvSpPr>
          <p:nvPr>
            <p:ph idx="1"/>
          </p:nvPr>
        </p:nvSpPr>
        <p:spPr/>
        <p:txBody>
          <a:bodyPr/>
          <a:lstStyle/>
          <a:p>
            <a:r>
              <a:rPr lang="en-US" dirty="0" smtClean="0"/>
              <a:t>The view is created to represent </a:t>
            </a:r>
            <a:r>
              <a:rPr lang="en-US" smtClean="0"/>
              <a:t>available emergency rooms and nurses assigned to them.</a:t>
            </a:r>
            <a:endParaRPr lang="en-US" dirty="0" smtClean="0"/>
          </a:p>
          <a:p>
            <a:endParaRPr lang="en-US" dirty="0"/>
          </a:p>
          <a:p>
            <a:endParaRPr lang="en-US" dirty="0"/>
          </a:p>
        </p:txBody>
      </p:sp>
      <p:pic>
        <p:nvPicPr>
          <p:cNvPr id="7" name="Content Placeholder 3"/>
          <p:cNvPicPr>
            <a:picLocks noChangeAspect="1"/>
          </p:cNvPicPr>
          <p:nvPr/>
        </p:nvPicPr>
        <p:blipFill>
          <a:blip r:embed="rId2"/>
          <a:stretch>
            <a:fillRect/>
          </a:stretch>
        </p:blipFill>
        <p:spPr>
          <a:xfrm>
            <a:off x="2589212" y="2992786"/>
            <a:ext cx="5401849" cy="2628947"/>
          </a:xfrm>
          <a:prstGeom prst="rect">
            <a:avLst/>
          </a:prstGeom>
        </p:spPr>
      </p:pic>
      <p:pic>
        <p:nvPicPr>
          <p:cNvPr id="8" name="Picture 7"/>
          <p:cNvPicPr>
            <a:picLocks noChangeAspect="1"/>
          </p:cNvPicPr>
          <p:nvPr/>
        </p:nvPicPr>
        <p:blipFill>
          <a:blip r:embed="rId3"/>
          <a:stretch>
            <a:fillRect/>
          </a:stretch>
        </p:blipFill>
        <p:spPr>
          <a:xfrm>
            <a:off x="7991061" y="3481759"/>
            <a:ext cx="3991579" cy="1651000"/>
          </a:xfrm>
          <a:prstGeom prst="rect">
            <a:avLst/>
          </a:prstGeom>
        </p:spPr>
      </p:pic>
    </p:spTree>
    <p:extLst>
      <p:ext uri="{BB962C8B-B14F-4D97-AF65-F5344CB8AC3E}">
        <p14:creationId xmlns:p14="http://schemas.microsoft.com/office/powerpoint/2010/main" val="6584527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r>
              <a:rPr lang="en-US" b="1" dirty="0" smtClean="0"/>
              <a:t>What is Backup?</a:t>
            </a:r>
          </a:p>
          <a:p>
            <a:r>
              <a:rPr lang="en-US" dirty="0"/>
              <a:t>Backups are one of the most important parts of database maintenance </a:t>
            </a:r>
          </a:p>
          <a:p>
            <a:r>
              <a:rPr lang="en-US" dirty="0" smtClean="0"/>
              <a:t>Backing </a:t>
            </a:r>
            <a:r>
              <a:rPr lang="en-US" dirty="0"/>
              <a:t>up files can protect against accidental loss of user data, database </a:t>
            </a:r>
            <a:r>
              <a:rPr lang="en-US" dirty="0" smtClean="0"/>
              <a:t>corruption</a:t>
            </a:r>
            <a:r>
              <a:rPr lang="en-US" dirty="0"/>
              <a:t>, hardware failures, and even natural disasters. </a:t>
            </a:r>
          </a:p>
          <a:p>
            <a:r>
              <a:rPr lang="en-US" dirty="0" smtClean="0"/>
              <a:t>Unfortunately </a:t>
            </a:r>
            <a:r>
              <a:rPr lang="en-US" dirty="0"/>
              <a:t>they are also sometimes the most neglected part of a larger software effort </a:t>
            </a:r>
          </a:p>
          <a:p>
            <a:r>
              <a:rPr lang="en-US" dirty="0" smtClean="0"/>
              <a:t>No </a:t>
            </a:r>
            <a:r>
              <a:rPr lang="en-US" dirty="0"/>
              <a:t>database design can protect against system crashes, power failures, and the user accidentally deleting critical information </a:t>
            </a:r>
          </a:p>
          <a:p>
            <a:r>
              <a:rPr lang="en-US" dirty="0" smtClean="0"/>
              <a:t>Without </a:t>
            </a:r>
            <a:r>
              <a:rPr lang="en-US" dirty="0"/>
              <a:t>good backups, you could lose significant chunks of data </a:t>
            </a:r>
          </a:p>
          <a:p>
            <a:endParaRPr lang="en-US" b="1" dirty="0"/>
          </a:p>
        </p:txBody>
      </p:sp>
    </p:spTree>
    <p:extLst>
      <p:ext uri="{BB962C8B-B14F-4D97-AF65-F5344CB8AC3E}">
        <p14:creationId xmlns:p14="http://schemas.microsoft.com/office/powerpoint/2010/main" val="6323379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normAutofit fontScale="85000" lnSpcReduction="10000"/>
          </a:bodyPr>
          <a:lstStyle/>
          <a:p>
            <a:r>
              <a:rPr lang="en-US" b="1" dirty="0" smtClean="0"/>
              <a:t>Why Backup?</a:t>
            </a:r>
          </a:p>
          <a:p>
            <a:r>
              <a:rPr lang="en-US" dirty="0"/>
              <a:t>Because data is the heart of the enterprise, it's crucial for you to protect it. And to protect your organization's data, you need to implement a data backup and recovery plan. </a:t>
            </a:r>
          </a:p>
          <a:p>
            <a:r>
              <a:rPr lang="en-US" dirty="0" smtClean="0"/>
              <a:t>That </a:t>
            </a:r>
            <a:r>
              <a:rPr lang="en-US" dirty="0"/>
              <a:t>includes normal damage caused by logical disasters such as power glitches, viruses, spilled soda, and EBCAK (Error Between Chair and Keyboard) problems, but it also includes physical calamities such as fire, tornado, and volcanic eruption </a:t>
            </a:r>
          </a:p>
          <a:p>
            <a:r>
              <a:rPr lang="en-US" dirty="0" smtClean="0"/>
              <a:t>Backups </a:t>
            </a:r>
            <a:r>
              <a:rPr lang="en-US" dirty="0"/>
              <a:t>is no good if they’re stored next to the database’s computer and it is hit by one of these; – A meteor that reduces the whole thing to a pile of steel and plastic splinters; Earthquake that destroy storage facility; Flood; Tornado; Volcano Eruption </a:t>
            </a:r>
          </a:p>
          <a:p>
            <a:r>
              <a:rPr lang="en-US" dirty="0" smtClean="0"/>
              <a:t>To </a:t>
            </a:r>
            <a:r>
              <a:rPr lang="en-US" dirty="0"/>
              <a:t>avoid these kind of problems, think about taking backups offsite </a:t>
            </a:r>
          </a:p>
          <a:p>
            <a:r>
              <a:rPr lang="en-US" dirty="0" smtClean="0"/>
              <a:t>Of </a:t>
            </a:r>
            <a:r>
              <a:rPr lang="en-US" dirty="0"/>
              <a:t>course, that creates a potential security issue if data is sensitive (for example, credit card numbers, medical records, or salary information) </a:t>
            </a:r>
          </a:p>
          <a:p>
            <a:endParaRPr lang="en-US" b="1" dirty="0"/>
          </a:p>
        </p:txBody>
      </p:sp>
    </p:spTree>
    <p:extLst>
      <p:ext uri="{BB962C8B-B14F-4D97-AF65-F5344CB8AC3E}">
        <p14:creationId xmlns:p14="http://schemas.microsoft.com/office/powerpoint/2010/main" val="19547226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BACKUP</a:t>
            </a:r>
            <a:endParaRPr lang="en-US" dirty="0"/>
          </a:p>
        </p:txBody>
      </p:sp>
      <p:sp>
        <p:nvSpPr>
          <p:cNvPr id="3" name="Content Placeholder 2"/>
          <p:cNvSpPr>
            <a:spLocks noGrp="1"/>
          </p:cNvSpPr>
          <p:nvPr>
            <p:ph idx="1"/>
          </p:nvPr>
        </p:nvSpPr>
        <p:spPr/>
        <p:txBody>
          <a:bodyPr/>
          <a:lstStyle/>
          <a:p>
            <a:r>
              <a:rPr lang="en-US" b="1" dirty="0"/>
              <a:t>Normal/full backups: </a:t>
            </a:r>
            <a:r>
              <a:rPr lang="en-US" dirty="0"/>
              <a:t>All files that have been selected are backed up, regardless of the setting of the archive attribute. When a file is backed up, the archive attribute is cleared. If the file is later modified, this attribute is set, which indicates that the file needs to be backed up. </a:t>
            </a:r>
          </a:p>
          <a:p>
            <a:r>
              <a:rPr lang="en-US" b="1" dirty="0" smtClean="0"/>
              <a:t>Copy </a:t>
            </a:r>
            <a:r>
              <a:rPr lang="en-US" b="1" dirty="0"/>
              <a:t>backups: </a:t>
            </a:r>
            <a:r>
              <a:rPr lang="en-US" dirty="0"/>
              <a:t>All files that have been selected are backed up, regardless of the setting of the archive attribute. Unlike a normal backup, the archive attribute on files isn't modified. This allows you to perform other types of backups on the files at a later date. </a:t>
            </a:r>
          </a:p>
          <a:p>
            <a:r>
              <a:rPr lang="en-US" b="1" dirty="0" smtClean="0"/>
              <a:t>Daily </a:t>
            </a:r>
            <a:r>
              <a:rPr lang="en-US" b="1" dirty="0"/>
              <a:t>backups: </a:t>
            </a:r>
            <a:r>
              <a:rPr lang="en-US" dirty="0"/>
              <a:t>Designed to back up files using the modification date on the file itself. If a file has been modified on the same day as the backup, the file will be backed up. This technique doesn't change the archive attributes of files. </a:t>
            </a:r>
          </a:p>
          <a:p>
            <a:endParaRPr lang="en-US" dirty="0"/>
          </a:p>
        </p:txBody>
      </p:sp>
    </p:spTree>
    <p:extLst>
      <p:ext uri="{BB962C8B-B14F-4D97-AF65-F5344CB8AC3E}">
        <p14:creationId xmlns:p14="http://schemas.microsoft.com/office/powerpoint/2010/main" val="8186627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BACKUP</a:t>
            </a:r>
            <a:endParaRPr lang="en-US" dirty="0"/>
          </a:p>
        </p:txBody>
      </p:sp>
      <p:sp>
        <p:nvSpPr>
          <p:cNvPr id="3" name="Content Placeholder 2"/>
          <p:cNvSpPr>
            <a:spLocks noGrp="1"/>
          </p:cNvSpPr>
          <p:nvPr>
            <p:ph idx="1"/>
          </p:nvPr>
        </p:nvSpPr>
        <p:spPr/>
        <p:txBody>
          <a:bodyPr/>
          <a:lstStyle/>
          <a:p>
            <a:r>
              <a:rPr lang="en-US" b="1" dirty="0"/>
              <a:t>Incremental backups: </a:t>
            </a:r>
            <a:r>
              <a:rPr lang="en-US" dirty="0"/>
              <a:t>Designed to create backups of files that have changed since the most recent normal or incremental backup. The presence of the archive attribute indicates that the file has been modified and only files with this attribute are backed up. When a file is backed up, the archive attribute is cleared. If the file is later modified, this attribute is set, which indicates that the file needs to be backed up </a:t>
            </a:r>
          </a:p>
          <a:p>
            <a:r>
              <a:rPr lang="en-US" b="1" dirty="0" smtClean="0"/>
              <a:t>Differential </a:t>
            </a:r>
            <a:r>
              <a:rPr lang="en-US" b="1" dirty="0"/>
              <a:t>backups: </a:t>
            </a:r>
            <a:r>
              <a:rPr lang="en-US" dirty="0"/>
              <a:t>Designed to create backup copies of files that have changed since the last normal backup. The presence of the archive attribute indicates that the file has been modified and only files with this attribute are backed up. However, the archive attribute on files isn't modified. This allows you to perform other types of backups on the files at a later date. </a:t>
            </a:r>
          </a:p>
          <a:p>
            <a:endParaRPr lang="en-US" dirty="0"/>
          </a:p>
        </p:txBody>
      </p:sp>
    </p:spTree>
    <p:extLst>
      <p:ext uri="{BB962C8B-B14F-4D97-AF65-F5344CB8AC3E}">
        <p14:creationId xmlns:p14="http://schemas.microsoft.com/office/powerpoint/2010/main" val="3364238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STRATEGY</a:t>
            </a:r>
            <a:endParaRPr lang="en-US" dirty="0"/>
          </a:p>
        </p:txBody>
      </p:sp>
      <p:sp>
        <p:nvSpPr>
          <p:cNvPr id="3" name="Content Placeholder 2"/>
          <p:cNvSpPr>
            <a:spLocks noGrp="1"/>
          </p:cNvSpPr>
          <p:nvPr>
            <p:ph idx="1"/>
          </p:nvPr>
        </p:nvSpPr>
        <p:spPr/>
        <p:txBody>
          <a:bodyPr>
            <a:normAutofit fontScale="85000" lnSpcReduction="10000"/>
          </a:bodyPr>
          <a:lstStyle/>
          <a:p>
            <a:r>
              <a:rPr lang="en-IN" dirty="0"/>
              <a:t>Since Hospital is a busy place and the systems need to be up and running 24*7. The backup strategy planned is as follows:</a:t>
            </a:r>
            <a:endParaRPr lang="en-US" dirty="0"/>
          </a:p>
          <a:p>
            <a:r>
              <a:rPr lang="en-IN" dirty="0"/>
              <a:t>A full backup is scheduled on Saturday Midnight at 11pm </a:t>
            </a:r>
            <a:r>
              <a:rPr lang="en-IN" dirty="0" smtClean="0"/>
              <a:t>–7am </a:t>
            </a:r>
            <a:r>
              <a:rPr lang="en-IN" dirty="0"/>
              <a:t>as Sunday is a holiday for a hospital and only emergency cases are registered so the use of systems is limited.</a:t>
            </a:r>
            <a:endParaRPr lang="en-US" dirty="0"/>
          </a:p>
          <a:p>
            <a:r>
              <a:rPr lang="en-IN" dirty="0"/>
              <a:t>Sunday night we schedule an incremental backup from Saturday Full backup at 11pm – 3am as again the use is limited during this time.</a:t>
            </a:r>
            <a:endParaRPr lang="en-US" dirty="0"/>
          </a:p>
          <a:p>
            <a:r>
              <a:rPr lang="en-IN" dirty="0"/>
              <a:t>Monday, Tuesday we have a similar incremental backup since last full backup i.e. Saturday.</a:t>
            </a:r>
            <a:endParaRPr lang="en-US" dirty="0"/>
          </a:p>
          <a:p>
            <a:r>
              <a:rPr lang="en-IN" dirty="0"/>
              <a:t>Wednesday, we schedule a full backup during midnight starting at </a:t>
            </a:r>
            <a:r>
              <a:rPr lang="en-IN" dirty="0" smtClean="0"/>
              <a:t>12 </a:t>
            </a:r>
            <a:r>
              <a:rPr lang="en-IN" dirty="0"/>
              <a:t>pm – 8 am. </a:t>
            </a:r>
            <a:endParaRPr lang="en-US" dirty="0"/>
          </a:p>
          <a:p>
            <a:r>
              <a:rPr lang="en-IN" dirty="0"/>
              <a:t>Thursday and Friday again schedule an incremental backup since Wednesday full backup which will enable faster recovery if the system fails on Thursday.</a:t>
            </a:r>
            <a:endParaRPr lang="en-US" dirty="0"/>
          </a:p>
          <a:p>
            <a:r>
              <a:rPr lang="en-IN" dirty="0"/>
              <a:t>*Incremental backups are scheduled from 11pm – 3am considering that they require 4 hours.</a:t>
            </a:r>
            <a:endParaRPr lang="en-US" dirty="0"/>
          </a:p>
          <a:p>
            <a:endParaRPr lang="en-US" dirty="0"/>
          </a:p>
        </p:txBody>
      </p:sp>
    </p:spTree>
    <p:extLst>
      <p:ext uri="{BB962C8B-B14F-4D97-AF65-F5344CB8AC3E}">
        <p14:creationId xmlns:p14="http://schemas.microsoft.com/office/powerpoint/2010/main" val="20984191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STRATEGY</a:t>
            </a:r>
            <a:endParaRPr lang="en-US" dirty="0"/>
          </a:p>
        </p:txBody>
      </p:sp>
      <p:graphicFrame>
        <p:nvGraphicFramePr>
          <p:cNvPr id="4" name="Content Placeholder 3"/>
          <p:cNvGraphicFramePr>
            <a:graphicFrameLocks noGrp="1"/>
          </p:cNvGraphicFramePr>
          <p:nvPr>
            <p:ph idx="1"/>
            <p:extLst/>
          </p:nvPr>
        </p:nvGraphicFramePr>
        <p:xfrm>
          <a:off x="2452254" y="1904999"/>
          <a:ext cx="9052357" cy="4537365"/>
        </p:xfrm>
        <a:graphic>
          <a:graphicData uri="http://schemas.openxmlformats.org/drawingml/2006/table">
            <a:tbl>
              <a:tblPr firstRow="1" firstCol="1" lastCol="1" bandRow="1"/>
              <a:tblGrid>
                <a:gridCol w="877958"/>
                <a:gridCol w="511814"/>
                <a:gridCol w="999895"/>
                <a:gridCol w="511814"/>
                <a:gridCol w="877958"/>
                <a:gridCol w="511814"/>
                <a:gridCol w="877958"/>
                <a:gridCol w="511814"/>
                <a:gridCol w="877958"/>
                <a:gridCol w="511814"/>
                <a:gridCol w="877958"/>
                <a:gridCol w="511814"/>
                <a:gridCol w="295894"/>
                <a:gridCol w="295894"/>
              </a:tblGrid>
              <a:tr h="587619">
                <a:tc gridSpan="13">
                  <a:txBody>
                    <a:bodyPr/>
                    <a:lstStyle/>
                    <a:p>
                      <a:pPr marL="0" marR="0" algn="r">
                        <a:lnSpc>
                          <a:spcPct val="107000"/>
                        </a:lnSpc>
                        <a:spcBef>
                          <a:spcPts val="0"/>
                        </a:spcBef>
                        <a:spcAft>
                          <a:spcPts val="0"/>
                        </a:spcAft>
                      </a:pPr>
                      <a:r>
                        <a:rPr lang="en-US" sz="2100" dirty="0">
                          <a:solidFill>
                            <a:srgbClr val="5B9BD5"/>
                          </a:solidFill>
                          <a:effectLst/>
                          <a:latin typeface="Calibri Light" charset="0"/>
                          <a:ea typeface="Times New Roman" charset="0"/>
                          <a:cs typeface="Times New Roman" charset="0"/>
                        </a:rPr>
                        <a:t>December </a:t>
                      </a:r>
                      <a:endParaRPr lang="en-US" sz="1000" dirty="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r">
                        <a:lnSpc>
                          <a:spcPct val="107000"/>
                        </a:lnSpc>
                        <a:spcBef>
                          <a:spcPts val="0"/>
                        </a:spcBef>
                        <a:spcAft>
                          <a:spcPts val="800"/>
                        </a:spcAft>
                      </a:pPr>
                      <a:r>
                        <a:rPr lang="en-US" sz="1000">
                          <a:solidFill>
                            <a:srgbClr val="000000"/>
                          </a:solidFill>
                          <a:effectLst/>
                          <a:latin typeface="Calibri" charset="0"/>
                          <a:ea typeface="Calibri" charset="0"/>
                          <a:cs typeface="Times New Roman" charset="0"/>
                        </a:rPr>
                        <a:t> </a:t>
                      </a:r>
                    </a:p>
                  </a:txBody>
                  <a:tcPr marL="0" marR="0" marT="0" marB="0" anchor="ctr">
                    <a:lnL>
                      <a:noFill/>
                    </a:lnL>
                    <a:lnR>
                      <a:noFill/>
                    </a:lnR>
                    <a:lnT>
                      <a:noFill/>
                    </a:lnT>
                    <a:lnB>
                      <a:noFill/>
                    </a:lnB>
                    <a:solidFill>
                      <a:srgbClr val="FFFFFF"/>
                    </a:solidFill>
                  </a:tcPr>
                </a:tc>
              </a:tr>
              <a:tr h="417863">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Sun</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w="12700" cap="flat" cmpd="sng" algn="ctr">
                      <a:solidFill>
                        <a:srgbClr val="2E74B5"/>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Mon</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Tue</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Wed</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Thu</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Fri</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Sat</a:t>
                      </a:r>
                      <a:endParaRPr lang="en-US" sz="1000">
                        <a:solidFill>
                          <a:srgbClr val="000000"/>
                        </a:solidFill>
                        <a:effectLst/>
                        <a:latin typeface="Calibri" charset="0"/>
                        <a:ea typeface="Calibri" charset="0"/>
                        <a:cs typeface="Times New Roman" charset="0"/>
                      </a:endParaRPr>
                    </a:p>
                  </a:txBody>
                  <a:tcPr marL="25976" marR="25976" marT="0" marB="0" anchor="b">
                    <a:lnL>
                      <a:noFill/>
                    </a:lnL>
                    <a:lnR>
                      <a:noFill/>
                    </a:lnR>
                    <a:lnT>
                      <a:noFill/>
                    </a:lnT>
                    <a:lnB w="12700" cap="flat" cmpd="sng" algn="ctr">
                      <a:solidFill>
                        <a:srgbClr val="2E74B5"/>
                      </a:solidFill>
                      <a:prstDash val="solid"/>
                      <a:round/>
                      <a:headEnd type="none" w="med" len="med"/>
                      <a:tailEnd type="none" w="med" len="med"/>
                    </a:lnB>
                    <a:solidFill>
                      <a:srgbClr val="FFFFFF"/>
                    </a:solidFill>
                  </a:tcPr>
                </a:tc>
                <a:tc hMerge="1">
                  <a:txBody>
                    <a:bodyPr/>
                    <a:lstStyle/>
                    <a:p>
                      <a:endParaRPr lang="en-US"/>
                    </a:p>
                  </a:txBody>
                  <a:tcPr/>
                </a:tc>
              </a:tr>
              <a:tr h="417863">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2E74B5"/>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1(FB)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hMerge="1">
                  <a:txBody>
                    <a:bodyPr/>
                    <a:lstStyle/>
                    <a:p>
                      <a:endParaRPr lang="en-US"/>
                    </a:p>
                  </a:txBody>
                  <a:tcPr/>
                </a:tc>
              </a:tr>
              <a:tr h="204941">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hMerge="1">
                  <a:txBody>
                    <a:bodyPr/>
                    <a:lstStyle/>
                    <a:p>
                      <a:endParaRPr lang="en-US"/>
                    </a:p>
                  </a:txBody>
                  <a:tcPr/>
                </a:tc>
              </a:tr>
              <a:tr h="417863">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2(IB)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2E74B5"/>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3(IB)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4(IB)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5(FB)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6(IB)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7(IB)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8(FB)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hMerge="1">
                  <a:txBody>
                    <a:bodyPr/>
                    <a:lstStyle/>
                    <a:p>
                      <a:endParaRPr lang="en-US"/>
                    </a:p>
                  </a:txBody>
                  <a:tcPr/>
                </a:tc>
              </a:tr>
              <a:tr h="204941">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hMerge="1">
                  <a:txBody>
                    <a:bodyPr/>
                    <a:lstStyle/>
                    <a:p>
                      <a:endParaRPr lang="en-US"/>
                    </a:p>
                  </a:txBody>
                  <a:tcPr/>
                </a:tc>
              </a:tr>
              <a:tr h="417863">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9(IB)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2E74B5"/>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10(IB)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11(IB)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12(FB)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13(IB)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14(IB)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15(FB)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hMerge="1">
                  <a:txBody>
                    <a:bodyPr/>
                    <a:lstStyle/>
                    <a:p>
                      <a:endParaRPr lang="en-US"/>
                    </a:p>
                  </a:txBody>
                  <a:tcPr/>
                </a:tc>
              </a:tr>
              <a:tr h="204941">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hMerge="1">
                  <a:txBody>
                    <a:bodyPr/>
                    <a:lstStyle/>
                    <a:p>
                      <a:endParaRPr lang="en-US"/>
                    </a:p>
                  </a:txBody>
                  <a:tcPr/>
                </a:tc>
              </a:tr>
              <a:tr h="417863">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16(IB)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2E74B5"/>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17(IB)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18(IB)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19(FB)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20(IB)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21(IB)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22(FB)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hMerge="1">
                  <a:txBody>
                    <a:bodyPr/>
                    <a:lstStyle/>
                    <a:p>
                      <a:endParaRPr lang="en-US"/>
                    </a:p>
                  </a:txBody>
                  <a:tcPr/>
                </a:tc>
              </a:tr>
              <a:tr h="204941">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hMerge="1">
                  <a:txBody>
                    <a:bodyPr/>
                    <a:lstStyle/>
                    <a:p>
                      <a:endParaRPr lang="en-US"/>
                    </a:p>
                  </a:txBody>
                  <a:tcPr/>
                </a:tc>
              </a:tr>
              <a:tr h="417863">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23(IB)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2E74B5"/>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24(IB)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25(IB)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26(FB)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27(IB)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28(IB)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29(FB)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hMerge="1">
                  <a:txBody>
                    <a:bodyPr/>
                    <a:lstStyle/>
                    <a:p>
                      <a:endParaRPr lang="en-US"/>
                    </a:p>
                  </a:txBody>
                  <a:tcPr/>
                </a:tc>
              </a:tr>
              <a:tr h="204941">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a:noFill/>
                    </a:lnR>
                    <a:lnT>
                      <a:noFill/>
                    </a:lnT>
                    <a:lnB w="12700" cap="flat" cmpd="sng" algn="ctr">
                      <a:solidFill>
                        <a:srgbClr val="2E74B5"/>
                      </a:solidFill>
                      <a:prstDash val="solid"/>
                      <a:round/>
                      <a:headEnd type="none" w="med" len="med"/>
                      <a:tailEnd type="none" w="med" len="med"/>
                    </a:lnB>
                    <a:solidFill>
                      <a:srgbClr val="FFFFFF"/>
                    </a:solidFill>
                  </a:tcPr>
                </a:tc>
                <a:tc hMerge="1">
                  <a:txBody>
                    <a:bodyPr/>
                    <a:lstStyle/>
                    <a:p>
                      <a:endParaRPr lang="en-US"/>
                    </a:p>
                  </a:txBody>
                  <a:tcPr/>
                </a:tc>
              </a:tr>
              <a:tr h="417863">
                <a:tc>
                  <a:txBody>
                    <a:bodyPr/>
                    <a:lstStyle/>
                    <a:p>
                      <a:pPr marL="0" marR="0" algn="r">
                        <a:lnSpc>
                          <a:spcPct val="107000"/>
                        </a:lnSpc>
                        <a:spcBef>
                          <a:spcPts val="0"/>
                        </a:spcBef>
                        <a:spcAft>
                          <a:spcPts val="0"/>
                        </a:spcAft>
                      </a:pPr>
                      <a:r>
                        <a:rPr lang="en-US" sz="1000">
                          <a:solidFill>
                            <a:srgbClr val="5B9BD5"/>
                          </a:solidFill>
                          <a:effectLst/>
                          <a:latin typeface="Calibri Light" charset="0"/>
                          <a:ea typeface="Times New Roman" charset="0"/>
                          <a:cs typeface="Times New Roman" charset="0"/>
                        </a:rPr>
                        <a:t>30(IB)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2E74B5"/>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31(IB)</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r">
                        <a:lnSpc>
                          <a:spcPct val="107000"/>
                        </a:lnSpc>
                        <a:spcBef>
                          <a:spcPts val="0"/>
                        </a:spcBef>
                        <a:spcAft>
                          <a:spcPts val="0"/>
                        </a:spcAft>
                      </a:pPr>
                      <a:r>
                        <a:rPr lang="en-US" sz="1000">
                          <a:solidFill>
                            <a:srgbClr val="000000"/>
                          </a:solidFill>
                          <a:effectLst/>
                          <a:latin typeface="Calibri Light" charset="0"/>
                          <a:ea typeface="Times New Roman" charset="0"/>
                          <a:cs typeface="Times New Roman" charset="0"/>
                        </a:rPr>
                        <a:t> </a:t>
                      </a:r>
                      <a:endParaRPr lang="en-US" sz="1000">
                        <a:solidFill>
                          <a:srgbClr val="000000"/>
                        </a:solidFill>
                        <a:effectLst/>
                        <a:latin typeface="Calibri" charset="0"/>
                        <a:ea typeface="Calibri" charset="0"/>
                        <a:cs typeface="Times New Roman" charset="0"/>
                      </a:endParaRPr>
                    </a:p>
                  </a:txBody>
                  <a:tcPr marL="65241" marR="65241" marT="0" marB="0">
                    <a:lnL w="38100" cap="flat" cmpd="sng" algn="ctr">
                      <a:solidFill>
                        <a:srgbClr val="7F7F7F"/>
                      </a:solidFill>
                      <a:prstDash val="solid"/>
                      <a:round/>
                      <a:headEnd type="none" w="med" len="med"/>
                      <a:tailEnd type="none" w="med" len="med"/>
                    </a:lnL>
                    <a:lnR>
                      <a:noFill/>
                    </a:lnR>
                    <a:lnT>
                      <a:noFill/>
                    </a:lnT>
                    <a:lnB>
                      <a:noFill/>
                    </a:lnB>
                    <a:solidFill>
                      <a:srgbClr val="FFFFFF"/>
                    </a:solidFill>
                  </a:tcPr>
                </a:tc>
                <a:tc gridSpan="2">
                  <a:txBody>
                    <a:bodyPr/>
                    <a:lstStyle/>
                    <a:p>
                      <a:pPr marL="0" marR="0" algn="r">
                        <a:lnSpc>
                          <a:spcPct val="107000"/>
                        </a:lnSpc>
                        <a:spcBef>
                          <a:spcPts val="0"/>
                        </a:spcBef>
                        <a:spcAft>
                          <a:spcPts val="0"/>
                        </a:spcAft>
                      </a:pPr>
                      <a:r>
                        <a:rPr lang="en-US" sz="1000" dirty="0">
                          <a:solidFill>
                            <a:srgbClr val="5B9BD5"/>
                          </a:solidFill>
                          <a:effectLst/>
                          <a:latin typeface="Calibri Light" charset="0"/>
                          <a:ea typeface="Times New Roman" charset="0"/>
                          <a:cs typeface="Times New Roman" charset="0"/>
                        </a:rPr>
                        <a:t> </a:t>
                      </a:r>
                      <a:endParaRPr lang="en-US" sz="1000" dirty="0">
                        <a:solidFill>
                          <a:srgbClr val="000000"/>
                        </a:solidFill>
                        <a:effectLst/>
                        <a:latin typeface="Calibri" charset="0"/>
                        <a:ea typeface="Calibri" charset="0"/>
                        <a:cs typeface="Times New Roman" charset="0"/>
                      </a:endParaRPr>
                    </a:p>
                  </a:txBody>
                  <a:tcPr marL="65241" marR="65241" marT="0" marB="0">
                    <a:lnL>
                      <a:noFill/>
                    </a:lnL>
                    <a:lnR w="38100" cap="flat" cmpd="sng" algn="ctr">
                      <a:solidFill>
                        <a:srgbClr val="2E74B5"/>
                      </a:solidFill>
                      <a:prstDash val="solid"/>
                      <a:round/>
                      <a:headEnd type="none" w="med" len="med"/>
                      <a:tailEnd type="none" w="med" len="med"/>
                    </a:lnR>
                    <a:lnT w="12700" cap="flat" cmpd="sng" algn="ctr">
                      <a:solidFill>
                        <a:srgbClr val="2E74B5"/>
                      </a:solidFill>
                      <a:prstDash val="solid"/>
                      <a:round/>
                      <a:headEnd type="none" w="med" len="med"/>
                      <a:tailEnd type="none" w="med" len="med"/>
                    </a:lnT>
                    <a:lnB>
                      <a:noFill/>
                    </a:lnB>
                    <a:solidFill>
                      <a:srgbClr val="FFFFFF"/>
                    </a:solidFill>
                  </a:tcPr>
                </a:tc>
                <a:tc hMerge="1">
                  <a:txBody>
                    <a:bodyPr/>
                    <a:lstStyle/>
                    <a:p>
                      <a:endParaRPr lang="en-US"/>
                    </a:p>
                  </a:txBody>
                  <a:tcPr/>
                </a:tc>
              </a:tr>
            </a:tbl>
          </a:graphicData>
        </a:graphic>
      </p:graphicFrame>
    </p:spTree>
    <p:extLst>
      <p:ext uri="{BB962C8B-B14F-4D97-AF65-F5344CB8AC3E}">
        <p14:creationId xmlns:p14="http://schemas.microsoft.com/office/powerpoint/2010/main" val="64504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2198" y="3284183"/>
            <a:ext cx="8911687" cy="1280890"/>
          </a:xfrm>
        </p:spPr>
        <p:txBody>
          <a:bodyPr>
            <a:normAutofit/>
          </a:bodyPr>
          <a:lstStyle/>
          <a:p>
            <a:pPr algn="ctr"/>
            <a:r>
              <a:rPr lang="en-US" sz="6600" dirty="0" smtClean="0"/>
              <a:t>THANK YOU</a:t>
            </a:r>
            <a:endParaRPr lang="en-US" sz="6600" dirty="0"/>
          </a:p>
        </p:txBody>
      </p:sp>
    </p:spTree>
    <p:extLst>
      <p:ext uri="{BB962C8B-B14F-4D97-AF65-F5344CB8AC3E}">
        <p14:creationId xmlns:p14="http://schemas.microsoft.com/office/powerpoint/2010/main" val="10236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ROOM Table</a:t>
            </a:r>
            <a:endParaRPr lang="en-US" dirty="0"/>
          </a:p>
        </p:txBody>
      </p:sp>
      <p:pic>
        <p:nvPicPr>
          <p:cNvPr id="4" name="Content Placeholder 3"/>
          <p:cNvPicPr>
            <a:picLocks noGrp="1" noChangeAspect="1"/>
          </p:cNvPicPr>
          <p:nvPr>
            <p:ph idx="1"/>
          </p:nvPr>
        </p:nvPicPr>
        <p:blipFill>
          <a:blip r:embed="rId2"/>
          <a:stretch>
            <a:fillRect/>
          </a:stretch>
        </p:blipFill>
        <p:spPr>
          <a:xfrm>
            <a:off x="2589212" y="1905000"/>
            <a:ext cx="8915400" cy="3091703"/>
          </a:xfrm>
          <a:prstGeom prst="rect">
            <a:avLst/>
          </a:prstGeom>
        </p:spPr>
      </p:pic>
    </p:spTree>
    <p:extLst>
      <p:ext uri="{BB962C8B-B14F-4D97-AF65-F5344CB8AC3E}">
        <p14:creationId xmlns:p14="http://schemas.microsoft.com/office/powerpoint/2010/main" val="1400618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NURSE Table</a:t>
            </a:r>
            <a:endParaRPr lang="en-US" dirty="0"/>
          </a:p>
        </p:txBody>
      </p:sp>
      <p:pic>
        <p:nvPicPr>
          <p:cNvPr id="4" name="Content Placeholder 3"/>
          <p:cNvPicPr>
            <a:picLocks noGrp="1" noChangeAspect="1"/>
          </p:cNvPicPr>
          <p:nvPr>
            <p:ph idx="1"/>
          </p:nvPr>
        </p:nvPicPr>
        <p:blipFill>
          <a:blip r:embed="rId2"/>
          <a:stretch>
            <a:fillRect/>
          </a:stretch>
        </p:blipFill>
        <p:spPr>
          <a:xfrm>
            <a:off x="2592925" y="1891748"/>
            <a:ext cx="7835900" cy="3581400"/>
          </a:xfrm>
          <a:prstGeom prst="rect">
            <a:avLst/>
          </a:prstGeom>
        </p:spPr>
      </p:pic>
    </p:spTree>
    <p:extLst>
      <p:ext uri="{BB962C8B-B14F-4D97-AF65-F5344CB8AC3E}">
        <p14:creationId xmlns:p14="http://schemas.microsoft.com/office/powerpoint/2010/main" val="1630656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MEDICINE Table</a:t>
            </a:r>
            <a:endParaRPr lang="en-US" dirty="0"/>
          </a:p>
        </p:txBody>
      </p:sp>
      <p:pic>
        <p:nvPicPr>
          <p:cNvPr id="4" name="Content Placeholder 3"/>
          <p:cNvPicPr>
            <a:picLocks noGrp="1" noChangeAspect="1"/>
          </p:cNvPicPr>
          <p:nvPr>
            <p:ph idx="1"/>
          </p:nvPr>
        </p:nvPicPr>
        <p:blipFill>
          <a:blip r:embed="rId2"/>
          <a:stretch>
            <a:fillRect/>
          </a:stretch>
        </p:blipFill>
        <p:spPr>
          <a:xfrm>
            <a:off x="2592925" y="1718030"/>
            <a:ext cx="8915400" cy="3304543"/>
          </a:xfrm>
          <a:prstGeom prst="rect">
            <a:avLst/>
          </a:prstGeom>
        </p:spPr>
      </p:pic>
    </p:spTree>
    <p:extLst>
      <p:ext uri="{BB962C8B-B14F-4D97-AF65-F5344CB8AC3E}">
        <p14:creationId xmlns:p14="http://schemas.microsoft.com/office/powerpoint/2010/main" val="254265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Database</a:t>
            </a:r>
            <a:endParaRPr lang="en-US" dirty="0"/>
          </a:p>
        </p:txBody>
      </p:sp>
      <p:sp>
        <p:nvSpPr>
          <p:cNvPr id="3" name="Content Placeholder 2"/>
          <p:cNvSpPr>
            <a:spLocks noGrp="1"/>
          </p:cNvSpPr>
          <p:nvPr>
            <p:ph idx="1"/>
          </p:nvPr>
        </p:nvSpPr>
        <p:spPr/>
        <p:txBody>
          <a:bodyPr/>
          <a:lstStyle/>
          <a:p>
            <a:r>
              <a:rPr lang="en-US" b="1" dirty="0" smtClean="0"/>
              <a:t>USE </a:t>
            </a:r>
            <a:r>
              <a:rPr lang="en-US" dirty="0" smtClean="0"/>
              <a:t>command is used for using a particular database</a:t>
            </a:r>
          </a:p>
          <a:p>
            <a:endParaRPr lang="en-US" b="1" dirty="0" smtClean="0"/>
          </a:p>
          <a:p>
            <a:endParaRPr lang="en-US" b="1" dirty="0"/>
          </a:p>
          <a:p>
            <a:endParaRPr lang="en-US" b="1" dirty="0" smtClean="0"/>
          </a:p>
          <a:p>
            <a:r>
              <a:rPr lang="en-US" b="1" dirty="0" smtClean="0"/>
              <a:t>SET </a:t>
            </a:r>
            <a:r>
              <a:rPr lang="en-US" dirty="0" smtClean="0"/>
              <a:t>command is used for safe delete</a:t>
            </a:r>
            <a:endParaRPr lang="en-US" b="1" dirty="0" smtClean="0"/>
          </a:p>
          <a:p>
            <a:endParaRPr lang="en-US" b="1" dirty="0"/>
          </a:p>
        </p:txBody>
      </p:sp>
      <p:pic>
        <p:nvPicPr>
          <p:cNvPr id="4" name="Picture 3"/>
          <p:cNvPicPr>
            <a:picLocks noChangeAspect="1"/>
          </p:cNvPicPr>
          <p:nvPr/>
        </p:nvPicPr>
        <p:blipFill>
          <a:blip r:embed="rId2"/>
          <a:stretch>
            <a:fillRect/>
          </a:stretch>
        </p:blipFill>
        <p:spPr>
          <a:xfrm>
            <a:off x="2981873" y="2834727"/>
            <a:ext cx="3327400" cy="431800"/>
          </a:xfrm>
          <a:prstGeom prst="rect">
            <a:avLst/>
          </a:prstGeom>
        </p:spPr>
      </p:pic>
      <p:pic>
        <p:nvPicPr>
          <p:cNvPr id="5" name="Picture 4"/>
          <p:cNvPicPr>
            <a:picLocks noChangeAspect="1"/>
          </p:cNvPicPr>
          <p:nvPr/>
        </p:nvPicPr>
        <p:blipFill>
          <a:blip r:embed="rId3"/>
          <a:stretch>
            <a:fillRect/>
          </a:stretch>
        </p:blipFill>
        <p:spPr>
          <a:xfrm>
            <a:off x="2981873" y="4385235"/>
            <a:ext cx="5041900" cy="508000"/>
          </a:xfrm>
          <a:prstGeom prst="rect">
            <a:avLst/>
          </a:prstGeom>
        </p:spPr>
      </p:pic>
    </p:spTree>
    <p:extLst>
      <p:ext uri="{BB962C8B-B14F-4D97-AF65-F5344CB8AC3E}">
        <p14:creationId xmlns:p14="http://schemas.microsoft.com/office/powerpoint/2010/main" val="275304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Command</a:t>
            </a:r>
            <a:endParaRPr lang="en-US" dirty="0"/>
          </a:p>
        </p:txBody>
      </p:sp>
      <p:sp>
        <p:nvSpPr>
          <p:cNvPr id="3" name="Content Placeholder 2"/>
          <p:cNvSpPr>
            <a:spLocks noGrp="1"/>
          </p:cNvSpPr>
          <p:nvPr>
            <p:ph idx="1"/>
          </p:nvPr>
        </p:nvSpPr>
        <p:spPr/>
        <p:txBody>
          <a:bodyPr/>
          <a:lstStyle/>
          <a:p>
            <a:r>
              <a:rPr lang="en-US" b="1" dirty="0" smtClean="0"/>
              <a:t>SET </a:t>
            </a:r>
            <a:r>
              <a:rPr lang="en-US" dirty="0" smtClean="0"/>
              <a:t>command is used for safe delete</a:t>
            </a:r>
          </a:p>
          <a:p>
            <a:endParaRPr lang="en-US" b="1" dirty="0"/>
          </a:p>
          <a:p>
            <a:endParaRPr lang="en-US" b="1" dirty="0"/>
          </a:p>
        </p:txBody>
      </p:sp>
      <p:pic>
        <p:nvPicPr>
          <p:cNvPr id="5" name="Picture 4"/>
          <p:cNvPicPr>
            <a:picLocks noChangeAspect="1"/>
          </p:cNvPicPr>
          <p:nvPr/>
        </p:nvPicPr>
        <p:blipFill>
          <a:blip r:embed="rId2"/>
          <a:stretch>
            <a:fillRect/>
          </a:stretch>
        </p:blipFill>
        <p:spPr>
          <a:xfrm>
            <a:off x="2589212" y="2853634"/>
            <a:ext cx="5118100" cy="2794000"/>
          </a:xfrm>
          <a:prstGeom prst="rect">
            <a:avLst/>
          </a:prstGeom>
        </p:spPr>
      </p:pic>
    </p:spTree>
    <p:extLst>
      <p:ext uri="{BB962C8B-B14F-4D97-AF65-F5344CB8AC3E}">
        <p14:creationId xmlns:p14="http://schemas.microsoft.com/office/powerpoint/2010/main" val="135715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Command</a:t>
            </a:r>
            <a:endParaRPr lang="en-US" dirty="0"/>
          </a:p>
        </p:txBody>
      </p:sp>
      <p:sp>
        <p:nvSpPr>
          <p:cNvPr id="5" name="Content Placeholder 4"/>
          <p:cNvSpPr>
            <a:spLocks noGrp="1"/>
          </p:cNvSpPr>
          <p:nvPr>
            <p:ph idx="1"/>
          </p:nvPr>
        </p:nvSpPr>
        <p:spPr/>
        <p:txBody>
          <a:bodyPr/>
          <a:lstStyle/>
          <a:p>
            <a:r>
              <a:rPr lang="en-US" b="1" dirty="0" smtClean="0"/>
              <a:t>SET </a:t>
            </a:r>
            <a:r>
              <a:rPr lang="en-US" dirty="0" smtClean="0"/>
              <a:t>command is also used for updating the column or row in a table</a:t>
            </a:r>
          </a:p>
          <a:p>
            <a:endParaRPr lang="en-US" b="1" dirty="0"/>
          </a:p>
        </p:txBody>
      </p:sp>
      <p:pic>
        <p:nvPicPr>
          <p:cNvPr id="6" name="Content Placeholder 3"/>
          <p:cNvPicPr>
            <a:picLocks noChangeAspect="1"/>
          </p:cNvPicPr>
          <p:nvPr/>
        </p:nvPicPr>
        <p:blipFill>
          <a:blip r:embed="rId2"/>
          <a:stretch>
            <a:fillRect/>
          </a:stretch>
        </p:blipFill>
        <p:spPr>
          <a:xfrm>
            <a:off x="2589212" y="2738258"/>
            <a:ext cx="8915400" cy="1111194"/>
          </a:xfrm>
          <a:prstGeom prst="rect">
            <a:avLst/>
          </a:prstGeom>
        </p:spPr>
      </p:pic>
    </p:spTree>
    <p:extLst>
      <p:ext uri="{BB962C8B-B14F-4D97-AF65-F5344CB8AC3E}">
        <p14:creationId xmlns:p14="http://schemas.microsoft.com/office/powerpoint/2010/main" val="132139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EER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979" y="1264555"/>
            <a:ext cx="11335407" cy="5628572"/>
          </a:xfrm>
        </p:spPr>
      </p:pic>
    </p:spTree>
    <p:extLst>
      <p:ext uri="{BB962C8B-B14F-4D97-AF65-F5344CB8AC3E}">
        <p14:creationId xmlns:p14="http://schemas.microsoft.com/office/powerpoint/2010/main" val="4646966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INTO </a:t>
            </a:r>
            <a:r>
              <a:rPr lang="en-US" dirty="0"/>
              <a:t>Table</a:t>
            </a:r>
          </a:p>
        </p:txBody>
      </p:sp>
      <p:sp>
        <p:nvSpPr>
          <p:cNvPr id="3" name="Content Placeholder 2"/>
          <p:cNvSpPr>
            <a:spLocks noGrp="1"/>
          </p:cNvSpPr>
          <p:nvPr>
            <p:ph idx="1"/>
          </p:nvPr>
        </p:nvSpPr>
        <p:spPr/>
        <p:txBody>
          <a:bodyPr/>
          <a:lstStyle/>
          <a:p>
            <a:r>
              <a:rPr lang="en-US" dirty="0" smtClean="0"/>
              <a:t>Model has </a:t>
            </a:r>
            <a:r>
              <a:rPr lang="en-US" b="1" dirty="0" smtClean="0"/>
              <a:t>seven </a:t>
            </a:r>
            <a:r>
              <a:rPr lang="en-US" dirty="0" smtClean="0"/>
              <a:t>tables in the model.</a:t>
            </a:r>
            <a:r>
              <a:rPr lang="en-US" b="1" dirty="0" smtClean="0"/>
              <a:t> </a:t>
            </a:r>
            <a:r>
              <a:rPr lang="en-US" dirty="0" smtClean="0"/>
              <a:t>They are:</a:t>
            </a:r>
            <a:endParaRPr lang="en-US" dirty="0"/>
          </a:p>
          <a:p>
            <a:pPr lvl="1"/>
            <a:r>
              <a:rPr lang="en-US" dirty="0" smtClean="0"/>
              <a:t>Patient</a:t>
            </a:r>
          </a:p>
          <a:p>
            <a:pPr lvl="1"/>
            <a:r>
              <a:rPr lang="en-US" dirty="0" smtClean="0"/>
              <a:t>Doctor</a:t>
            </a:r>
          </a:p>
          <a:p>
            <a:pPr lvl="1"/>
            <a:r>
              <a:rPr lang="en-US" dirty="0" smtClean="0"/>
              <a:t>Receptionist</a:t>
            </a:r>
          </a:p>
          <a:p>
            <a:pPr lvl="1"/>
            <a:r>
              <a:rPr lang="en-US" dirty="0" smtClean="0"/>
              <a:t>Nurse</a:t>
            </a:r>
          </a:p>
          <a:p>
            <a:pPr lvl="1"/>
            <a:r>
              <a:rPr lang="en-US" dirty="0" smtClean="0"/>
              <a:t>Room</a:t>
            </a:r>
          </a:p>
          <a:p>
            <a:pPr lvl="1"/>
            <a:r>
              <a:rPr lang="en-US" dirty="0" smtClean="0"/>
              <a:t>Medicine</a:t>
            </a:r>
          </a:p>
          <a:p>
            <a:pPr lvl="1"/>
            <a:r>
              <a:rPr lang="en-US" dirty="0" smtClean="0"/>
              <a:t>Bill</a:t>
            </a:r>
          </a:p>
        </p:txBody>
      </p:sp>
    </p:spTree>
    <p:extLst>
      <p:ext uri="{BB962C8B-B14F-4D97-AF65-F5344CB8AC3E}">
        <p14:creationId xmlns:p14="http://schemas.microsoft.com/office/powerpoint/2010/main" val="1590010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Relation Table</a:t>
            </a:r>
          </a:p>
        </p:txBody>
      </p:sp>
      <p:sp>
        <p:nvSpPr>
          <p:cNvPr id="3" name="Content Placeholder 2"/>
          <p:cNvSpPr>
            <a:spLocks noGrp="1"/>
          </p:cNvSpPr>
          <p:nvPr>
            <p:ph idx="1"/>
          </p:nvPr>
        </p:nvSpPr>
        <p:spPr/>
        <p:txBody>
          <a:bodyPr/>
          <a:lstStyle/>
          <a:p>
            <a:r>
              <a:rPr lang="en-GB" altLang="en-US" b="1" dirty="0" smtClean="0"/>
              <a:t>INSERT </a:t>
            </a:r>
            <a:r>
              <a:rPr lang="en-GB" altLang="en-US" dirty="0" smtClean="0"/>
              <a:t>command is used for inserting data into the table</a:t>
            </a:r>
            <a:endParaRPr lang="en-GB" altLang="en-US" b="1" dirty="0"/>
          </a:p>
          <a:p>
            <a:r>
              <a:rPr lang="en-GB" altLang="en-US" dirty="0" smtClean="0"/>
              <a:t>One </a:t>
            </a:r>
            <a:r>
              <a:rPr lang="en-GB" altLang="en-US" dirty="0"/>
              <a:t>table is </a:t>
            </a:r>
            <a:r>
              <a:rPr lang="en-GB" altLang="en-US" dirty="0" smtClean="0"/>
              <a:t>created, the data is inserted into the table based on the relationships between the table</a:t>
            </a:r>
            <a:endParaRPr lang="en-GB" altLang="en-US" dirty="0"/>
          </a:p>
        </p:txBody>
      </p:sp>
    </p:spTree>
    <p:extLst>
      <p:ext uri="{BB962C8B-B14F-4D97-AF65-F5344CB8AC3E}">
        <p14:creationId xmlns:p14="http://schemas.microsoft.com/office/powerpoint/2010/main" val="210963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KEY</a:t>
            </a:r>
            <a:endParaRPr lang="en-US" dirty="0"/>
          </a:p>
        </p:txBody>
      </p:sp>
      <p:sp>
        <p:nvSpPr>
          <p:cNvPr id="3" name="Content Placeholder 2"/>
          <p:cNvSpPr>
            <a:spLocks noGrp="1"/>
          </p:cNvSpPr>
          <p:nvPr>
            <p:ph idx="1"/>
          </p:nvPr>
        </p:nvSpPr>
        <p:spPr/>
        <p:txBody>
          <a:bodyPr/>
          <a:lstStyle/>
          <a:p>
            <a:r>
              <a:rPr lang="en-US" dirty="0"/>
              <a:t>A primary key is a special relational database table column (or combination of columns) designated to uniquely identify all table records. </a:t>
            </a:r>
          </a:p>
          <a:p>
            <a:r>
              <a:rPr lang="en-US" dirty="0" smtClean="0"/>
              <a:t>A </a:t>
            </a:r>
            <a:r>
              <a:rPr lang="en-US" dirty="0"/>
              <a:t>primary key’s main features are:</a:t>
            </a:r>
            <a:br>
              <a:rPr lang="en-US" dirty="0"/>
            </a:br>
            <a:r>
              <a:rPr lang="en-US" dirty="0"/>
              <a:t>– It must contain a unique value for each row of data. – It cannot contain null values. </a:t>
            </a:r>
          </a:p>
          <a:p>
            <a:r>
              <a:rPr lang="en-US" dirty="0" smtClean="0"/>
              <a:t>A </a:t>
            </a:r>
            <a:r>
              <a:rPr lang="en-US" dirty="0"/>
              <a:t>primary key is either an existing table column or a column that is specifically generated by the database according to a defined sequence. </a:t>
            </a:r>
          </a:p>
          <a:p>
            <a:r>
              <a:rPr lang="en-US" dirty="0" smtClean="0"/>
              <a:t>On </a:t>
            </a:r>
            <a:r>
              <a:rPr lang="en-US" dirty="0"/>
              <a:t>some RDBMS a primary key automatically generates a clustered table index by default. </a:t>
            </a:r>
          </a:p>
          <a:p>
            <a:pPr marL="0" indent="0">
              <a:buNone/>
            </a:pPr>
            <a:endParaRPr lang="en-US" dirty="0"/>
          </a:p>
        </p:txBody>
      </p:sp>
    </p:spTree>
    <p:extLst>
      <p:ext uri="{BB962C8B-B14F-4D97-AF65-F5344CB8AC3E}">
        <p14:creationId xmlns:p14="http://schemas.microsoft.com/office/powerpoint/2010/main" val="230729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REFERENTIAL INTEGRITY CONSTRAINTS</a:t>
            </a:r>
            <a:endParaRPr lang="en-US" dirty="0"/>
          </a:p>
        </p:txBody>
      </p:sp>
      <p:sp>
        <p:nvSpPr>
          <p:cNvPr id="3" name="Content Placeholder 2"/>
          <p:cNvSpPr>
            <a:spLocks noGrp="1"/>
          </p:cNvSpPr>
          <p:nvPr>
            <p:ph idx="1"/>
          </p:nvPr>
        </p:nvSpPr>
        <p:spPr/>
        <p:txBody>
          <a:bodyPr/>
          <a:lstStyle/>
          <a:p>
            <a:r>
              <a:rPr lang="en-GB" altLang="en-US" dirty="0"/>
              <a:t>Referential integrity constraints are easily defined using the graphical schema</a:t>
            </a:r>
          </a:p>
          <a:p>
            <a:r>
              <a:rPr lang="en-GB" altLang="en-US" dirty="0"/>
              <a:t>An arrow originates from each foreign key and points to the related primary key in the associated relation</a:t>
            </a:r>
          </a:p>
          <a:p>
            <a:r>
              <a:rPr lang="en-GB" altLang="en-US" dirty="0"/>
              <a:t>In SQL, a FOREIGN KEY REFERENCES statement corresponds to one of these arrows</a:t>
            </a:r>
          </a:p>
          <a:p>
            <a:r>
              <a:rPr lang="en-GB" altLang="en-US" dirty="0"/>
              <a:t>The foreign key </a:t>
            </a:r>
            <a:r>
              <a:rPr lang="en-GB" altLang="en-US" dirty="0" err="1" smtClean="0"/>
              <a:t>Patient_ID</a:t>
            </a:r>
            <a:r>
              <a:rPr lang="en-GB" altLang="en-US" dirty="0" smtClean="0"/>
              <a:t> </a:t>
            </a:r>
            <a:r>
              <a:rPr lang="en-GB" altLang="en-US" dirty="0"/>
              <a:t>references the primary key of </a:t>
            </a:r>
            <a:r>
              <a:rPr lang="en-GB" altLang="en-US" dirty="0" smtClean="0"/>
              <a:t>Patient, </a:t>
            </a:r>
            <a:r>
              <a:rPr lang="en-GB" altLang="en-US" dirty="0"/>
              <a:t>which is also </a:t>
            </a:r>
            <a:r>
              <a:rPr lang="en-GB" altLang="en-US" dirty="0" err="1" smtClean="0"/>
              <a:t>Patient_ID</a:t>
            </a:r>
            <a:endParaRPr lang="en-GB" altLang="en-US" dirty="0"/>
          </a:p>
          <a:p>
            <a:r>
              <a:rPr lang="en-GB" altLang="en-US" dirty="0"/>
              <a:t>Although here the foreign and primary keys have the same name, this need not be the case – but the foreign and primary keys must be from the same domain</a:t>
            </a:r>
          </a:p>
          <a:p>
            <a:endParaRPr lang="en-US" dirty="0"/>
          </a:p>
        </p:txBody>
      </p:sp>
    </p:spTree>
    <p:extLst>
      <p:ext uri="{BB962C8B-B14F-4D97-AF65-F5344CB8AC3E}">
        <p14:creationId xmlns:p14="http://schemas.microsoft.com/office/powerpoint/2010/main" val="1656874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809" y="375632"/>
            <a:ext cx="8911687" cy="1280890"/>
          </a:xfrm>
        </p:spPr>
        <p:txBody>
          <a:bodyPr/>
          <a:lstStyle/>
          <a:p>
            <a:r>
              <a:rPr lang="en-US"/>
              <a:t>INSERTION into </a:t>
            </a:r>
            <a:r>
              <a:rPr lang="en-US" smtClean="0"/>
              <a:t>PATIENT </a:t>
            </a:r>
            <a:r>
              <a:rPr lang="en-US" dirty="0" smtClean="0"/>
              <a:t>Table</a:t>
            </a:r>
            <a:endParaRPr lang="en-US" dirty="0"/>
          </a:p>
        </p:txBody>
      </p:sp>
      <p:pic>
        <p:nvPicPr>
          <p:cNvPr id="5" name="Content Placeholder 4"/>
          <p:cNvPicPr>
            <a:picLocks noGrp="1" noChangeAspect="1"/>
          </p:cNvPicPr>
          <p:nvPr>
            <p:ph idx="1"/>
          </p:nvPr>
        </p:nvPicPr>
        <p:blipFill>
          <a:blip r:embed="rId2"/>
          <a:stretch>
            <a:fillRect/>
          </a:stretch>
        </p:blipFill>
        <p:spPr>
          <a:xfrm>
            <a:off x="1881809" y="1656522"/>
            <a:ext cx="9622803" cy="4359965"/>
          </a:xfrm>
          <a:prstGeom prst="rect">
            <a:avLst/>
          </a:prstGeom>
        </p:spPr>
      </p:pic>
    </p:spTree>
    <p:extLst>
      <p:ext uri="{BB962C8B-B14F-4D97-AF65-F5344CB8AC3E}">
        <p14:creationId xmlns:p14="http://schemas.microsoft.com/office/powerpoint/2010/main" val="674800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into </a:t>
            </a:r>
            <a:r>
              <a:rPr lang="en-US" dirty="0" smtClean="0"/>
              <a:t>DOCTOR Table</a:t>
            </a:r>
            <a:endParaRPr lang="en-US" dirty="0"/>
          </a:p>
        </p:txBody>
      </p:sp>
      <p:pic>
        <p:nvPicPr>
          <p:cNvPr id="4" name="Content Placeholder 3"/>
          <p:cNvPicPr>
            <a:picLocks noGrp="1" noChangeAspect="1"/>
          </p:cNvPicPr>
          <p:nvPr>
            <p:ph idx="1"/>
          </p:nvPr>
        </p:nvPicPr>
        <p:blipFill>
          <a:blip r:embed="rId2"/>
          <a:stretch>
            <a:fillRect/>
          </a:stretch>
        </p:blipFill>
        <p:spPr>
          <a:xfrm>
            <a:off x="2592925" y="1905000"/>
            <a:ext cx="8313614" cy="4217504"/>
          </a:xfrm>
          <a:prstGeom prst="rect">
            <a:avLst/>
          </a:prstGeom>
        </p:spPr>
      </p:pic>
    </p:spTree>
    <p:extLst>
      <p:ext uri="{BB962C8B-B14F-4D97-AF65-F5344CB8AC3E}">
        <p14:creationId xmlns:p14="http://schemas.microsoft.com/office/powerpoint/2010/main" val="508409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into </a:t>
            </a:r>
            <a:r>
              <a:rPr lang="en-US" dirty="0" smtClean="0"/>
              <a:t>NURSE Table</a:t>
            </a:r>
            <a:endParaRPr lang="en-US" dirty="0"/>
          </a:p>
        </p:txBody>
      </p:sp>
      <p:pic>
        <p:nvPicPr>
          <p:cNvPr id="4" name="Content Placeholder 3"/>
          <p:cNvPicPr>
            <a:picLocks noGrp="1" noChangeAspect="1"/>
          </p:cNvPicPr>
          <p:nvPr>
            <p:ph idx="1"/>
          </p:nvPr>
        </p:nvPicPr>
        <p:blipFill>
          <a:blip r:embed="rId2"/>
          <a:stretch>
            <a:fillRect/>
          </a:stretch>
        </p:blipFill>
        <p:spPr>
          <a:xfrm>
            <a:off x="2592925" y="1904999"/>
            <a:ext cx="8061823" cy="4111487"/>
          </a:xfrm>
          <a:prstGeom prst="rect">
            <a:avLst/>
          </a:prstGeom>
        </p:spPr>
      </p:pic>
    </p:spTree>
    <p:extLst>
      <p:ext uri="{BB962C8B-B14F-4D97-AF65-F5344CB8AC3E}">
        <p14:creationId xmlns:p14="http://schemas.microsoft.com/office/powerpoint/2010/main" val="727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INSERTION into ROOM Table</a:t>
            </a:r>
            <a:endParaRPr lang="en-US" dirty="0"/>
          </a:p>
        </p:txBody>
      </p:sp>
      <p:pic>
        <p:nvPicPr>
          <p:cNvPr id="4" name="Content Placeholder 3"/>
          <p:cNvPicPr>
            <a:picLocks noGrp="1" noChangeAspect="1"/>
          </p:cNvPicPr>
          <p:nvPr>
            <p:ph idx="1"/>
          </p:nvPr>
        </p:nvPicPr>
        <p:blipFill>
          <a:blip r:embed="rId2"/>
          <a:stretch>
            <a:fillRect/>
          </a:stretch>
        </p:blipFill>
        <p:spPr>
          <a:xfrm>
            <a:off x="2592924" y="1904999"/>
            <a:ext cx="8658171" cy="3965713"/>
          </a:xfrm>
          <a:prstGeom prst="rect">
            <a:avLst/>
          </a:prstGeom>
        </p:spPr>
      </p:pic>
    </p:spTree>
    <p:extLst>
      <p:ext uri="{BB962C8B-B14F-4D97-AF65-F5344CB8AC3E}">
        <p14:creationId xmlns:p14="http://schemas.microsoft.com/office/powerpoint/2010/main" val="1935940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into </a:t>
            </a:r>
            <a:r>
              <a:rPr lang="en-US" dirty="0" smtClean="0"/>
              <a:t>RECEPTIONIST Table</a:t>
            </a:r>
            <a:endParaRPr lang="en-US" dirty="0"/>
          </a:p>
        </p:txBody>
      </p:sp>
      <p:pic>
        <p:nvPicPr>
          <p:cNvPr id="4" name="Content Placeholder 3"/>
          <p:cNvPicPr>
            <a:picLocks noGrp="1" noChangeAspect="1"/>
          </p:cNvPicPr>
          <p:nvPr>
            <p:ph idx="1"/>
          </p:nvPr>
        </p:nvPicPr>
        <p:blipFill>
          <a:blip r:embed="rId2"/>
          <a:stretch>
            <a:fillRect/>
          </a:stretch>
        </p:blipFill>
        <p:spPr>
          <a:xfrm>
            <a:off x="2592925" y="1905000"/>
            <a:ext cx="8618414" cy="4469296"/>
          </a:xfrm>
          <a:prstGeom prst="rect">
            <a:avLst/>
          </a:prstGeom>
        </p:spPr>
      </p:pic>
    </p:spTree>
    <p:extLst>
      <p:ext uri="{BB962C8B-B14F-4D97-AF65-F5344CB8AC3E}">
        <p14:creationId xmlns:p14="http://schemas.microsoft.com/office/powerpoint/2010/main" val="82482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into </a:t>
            </a:r>
            <a:r>
              <a:rPr lang="en-US" dirty="0" smtClean="0"/>
              <a:t>MEDICINE Table</a:t>
            </a:r>
            <a:endParaRPr lang="en-US" dirty="0"/>
          </a:p>
        </p:txBody>
      </p:sp>
      <p:pic>
        <p:nvPicPr>
          <p:cNvPr id="4" name="Content Placeholder 3"/>
          <p:cNvPicPr>
            <a:picLocks noGrp="1" noChangeAspect="1"/>
          </p:cNvPicPr>
          <p:nvPr>
            <p:ph idx="1"/>
          </p:nvPr>
        </p:nvPicPr>
        <p:blipFill>
          <a:blip r:embed="rId2"/>
          <a:stretch>
            <a:fillRect/>
          </a:stretch>
        </p:blipFill>
        <p:spPr>
          <a:xfrm>
            <a:off x="2592925" y="1904999"/>
            <a:ext cx="7544988" cy="4098235"/>
          </a:xfrm>
          <a:prstGeom prst="rect">
            <a:avLst/>
          </a:prstGeom>
        </p:spPr>
      </p:pic>
    </p:spTree>
    <p:extLst>
      <p:ext uri="{BB962C8B-B14F-4D97-AF65-F5344CB8AC3E}">
        <p14:creationId xmlns:p14="http://schemas.microsoft.com/office/powerpoint/2010/main" val="87044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Database</a:t>
            </a:r>
            <a:endParaRPr lang="en-US" dirty="0"/>
          </a:p>
        </p:txBody>
      </p:sp>
      <p:sp>
        <p:nvSpPr>
          <p:cNvPr id="3" name="Content Placeholder 2"/>
          <p:cNvSpPr>
            <a:spLocks noGrp="1"/>
          </p:cNvSpPr>
          <p:nvPr>
            <p:ph idx="1"/>
          </p:nvPr>
        </p:nvSpPr>
        <p:spPr/>
        <p:txBody>
          <a:bodyPr/>
          <a:lstStyle/>
          <a:p>
            <a:r>
              <a:rPr lang="en-US" b="1" dirty="0" smtClean="0"/>
              <a:t>CREATE </a:t>
            </a:r>
            <a:r>
              <a:rPr lang="en-US" dirty="0" smtClean="0"/>
              <a:t>command is used for creating database</a:t>
            </a:r>
          </a:p>
          <a:p>
            <a:endParaRPr lang="en-US" b="1" dirty="0" smtClean="0"/>
          </a:p>
          <a:p>
            <a:endParaRPr lang="en-US" b="1" dirty="0"/>
          </a:p>
          <a:p>
            <a:endParaRPr lang="en-US" b="1" dirty="0" smtClean="0"/>
          </a:p>
          <a:p>
            <a:r>
              <a:rPr lang="en-US" b="1" dirty="0" smtClean="0"/>
              <a:t>DROP </a:t>
            </a:r>
            <a:r>
              <a:rPr lang="en-US" dirty="0" smtClean="0"/>
              <a:t>command is use for dropping a database</a:t>
            </a:r>
            <a:endParaRPr lang="en-US" b="1" dirty="0"/>
          </a:p>
        </p:txBody>
      </p:sp>
      <p:pic>
        <p:nvPicPr>
          <p:cNvPr id="5" name="Picture 4"/>
          <p:cNvPicPr>
            <a:picLocks noChangeAspect="1"/>
          </p:cNvPicPr>
          <p:nvPr/>
        </p:nvPicPr>
        <p:blipFill>
          <a:blip r:embed="rId2"/>
          <a:stretch>
            <a:fillRect/>
          </a:stretch>
        </p:blipFill>
        <p:spPr>
          <a:xfrm>
            <a:off x="2932387" y="2702034"/>
            <a:ext cx="5596758" cy="508000"/>
          </a:xfrm>
          <a:prstGeom prst="rect">
            <a:avLst/>
          </a:prstGeom>
        </p:spPr>
      </p:pic>
      <p:pic>
        <p:nvPicPr>
          <p:cNvPr id="6" name="Content Placeholder 5"/>
          <p:cNvPicPr>
            <a:picLocks noChangeAspect="1"/>
          </p:cNvPicPr>
          <p:nvPr/>
        </p:nvPicPr>
        <p:blipFill>
          <a:blip r:embed="rId3"/>
          <a:stretch>
            <a:fillRect/>
          </a:stretch>
        </p:blipFill>
        <p:spPr>
          <a:xfrm>
            <a:off x="2932387" y="4397210"/>
            <a:ext cx="4826000" cy="609600"/>
          </a:xfrm>
          <a:prstGeom prst="rect">
            <a:avLst/>
          </a:prstGeom>
        </p:spPr>
      </p:pic>
    </p:spTree>
    <p:extLst>
      <p:ext uri="{BB962C8B-B14F-4D97-AF65-F5344CB8AC3E}">
        <p14:creationId xmlns:p14="http://schemas.microsoft.com/office/powerpoint/2010/main" val="1906140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into </a:t>
            </a:r>
            <a:r>
              <a:rPr lang="en-US" dirty="0" smtClean="0"/>
              <a:t>BILL TABLE</a:t>
            </a:r>
            <a:endParaRPr lang="en-US" dirty="0"/>
          </a:p>
        </p:txBody>
      </p:sp>
      <p:pic>
        <p:nvPicPr>
          <p:cNvPr id="4" name="Content Placeholder 5"/>
          <p:cNvPicPr>
            <a:picLocks noGrp="1" noChangeAspect="1"/>
          </p:cNvPicPr>
          <p:nvPr>
            <p:ph idx="1"/>
          </p:nvPr>
        </p:nvPicPr>
        <p:blipFill>
          <a:blip r:embed="rId2"/>
          <a:stretch>
            <a:fillRect/>
          </a:stretch>
        </p:blipFill>
        <p:spPr>
          <a:xfrm>
            <a:off x="2592925" y="1749286"/>
            <a:ext cx="7982764" cy="4055165"/>
          </a:xfrm>
          <a:prstGeom prst="rect">
            <a:avLst/>
          </a:prstGeom>
        </p:spPr>
      </p:pic>
    </p:spTree>
    <p:extLst>
      <p:ext uri="{BB962C8B-B14F-4D97-AF65-F5344CB8AC3E}">
        <p14:creationId xmlns:p14="http://schemas.microsoft.com/office/powerpoint/2010/main" val="957235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sp>
        <p:nvSpPr>
          <p:cNvPr id="3" name="Content Placeholder 2"/>
          <p:cNvSpPr>
            <a:spLocks noGrp="1"/>
          </p:cNvSpPr>
          <p:nvPr>
            <p:ph idx="1"/>
          </p:nvPr>
        </p:nvSpPr>
        <p:spPr/>
        <p:txBody>
          <a:bodyPr/>
          <a:lstStyle/>
          <a:p>
            <a:r>
              <a:rPr lang="en-US" dirty="0"/>
              <a:t>When you query data from a table, first </a:t>
            </a:r>
            <a:r>
              <a:rPr lang="en-US" b="1" dirty="0"/>
              <a:t>MySQL</a:t>
            </a:r>
            <a:r>
              <a:rPr lang="en-US" dirty="0"/>
              <a:t> checks if the </a:t>
            </a:r>
            <a:r>
              <a:rPr lang="en-US" b="1" dirty="0" smtClean="0"/>
              <a:t>indexes </a:t>
            </a:r>
            <a:r>
              <a:rPr lang="en-US" dirty="0" smtClean="0"/>
              <a:t>exist</a:t>
            </a:r>
            <a:r>
              <a:rPr lang="en-US" dirty="0"/>
              <a:t>, then </a:t>
            </a:r>
            <a:r>
              <a:rPr lang="en-US" b="1" dirty="0"/>
              <a:t>MySQL</a:t>
            </a:r>
            <a:r>
              <a:rPr lang="en-US" dirty="0"/>
              <a:t> uses the </a:t>
            </a:r>
            <a:r>
              <a:rPr lang="en-US" b="1" dirty="0"/>
              <a:t>indexes</a:t>
            </a:r>
            <a:r>
              <a:rPr lang="en-US" dirty="0"/>
              <a:t> to select exact physical corresponding rows of the table instead of scanning the whole table. A database </a:t>
            </a:r>
            <a:r>
              <a:rPr lang="en-US" b="1" dirty="0"/>
              <a:t>index</a:t>
            </a:r>
            <a:r>
              <a:rPr lang="en-US" dirty="0"/>
              <a:t> is similar to an </a:t>
            </a:r>
            <a:r>
              <a:rPr lang="en-US" b="1" dirty="0"/>
              <a:t>index</a:t>
            </a:r>
            <a:r>
              <a:rPr lang="en-US" dirty="0"/>
              <a:t> of a book</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2589212" y="3726296"/>
            <a:ext cx="8915400" cy="901700"/>
          </a:xfrm>
          <a:prstGeom prst="rect">
            <a:avLst/>
          </a:prstGeom>
        </p:spPr>
      </p:pic>
      <p:pic>
        <p:nvPicPr>
          <p:cNvPr id="5" name="Picture 4"/>
          <p:cNvPicPr>
            <a:picLocks noChangeAspect="1"/>
          </p:cNvPicPr>
          <p:nvPr/>
        </p:nvPicPr>
        <p:blipFill>
          <a:blip r:embed="rId3"/>
          <a:stretch>
            <a:fillRect/>
          </a:stretch>
        </p:blipFill>
        <p:spPr>
          <a:xfrm>
            <a:off x="2589212" y="5021908"/>
            <a:ext cx="8915400" cy="495401"/>
          </a:xfrm>
          <a:prstGeom prst="rect">
            <a:avLst/>
          </a:prstGeom>
        </p:spPr>
      </p:pic>
    </p:spTree>
    <p:extLst>
      <p:ext uri="{BB962C8B-B14F-4D97-AF65-F5344CB8AC3E}">
        <p14:creationId xmlns:p14="http://schemas.microsoft.com/office/powerpoint/2010/main" val="1916633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Query</a:t>
            </a:r>
            <a:endParaRPr lang="en-US" dirty="0"/>
          </a:p>
        </p:txBody>
      </p:sp>
      <p:sp>
        <p:nvSpPr>
          <p:cNvPr id="3" name="Content Placeholder 2"/>
          <p:cNvSpPr>
            <a:spLocks noGrp="1"/>
          </p:cNvSpPr>
          <p:nvPr>
            <p:ph idx="1"/>
          </p:nvPr>
        </p:nvSpPr>
        <p:spPr/>
        <p:txBody>
          <a:bodyPr/>
          <a:lstStyle/>
          <a:p>
            <a:r>
              <a:rPr lang="en-US" b="1" dirty="0" smtClean="0"/>
              <a:t>What is the SELECT Query?</a:t>
            </a:r>
          </a:p>
          <a:p>
            <a:r>
              <a:rPr lang="en-US" dirty="0"/>
              <a:t>A </a:t>
            </a:r>
            <a:r>
              <a:rPr lang="en-US" b="1" dirty="0"/>
              <a:t>select query</a:t>
            </a:r>
            <a:r>
              <a:rPr lang="en-US" dirty="0"/>
              <a:t> is simply a data retrieval </a:t>
            </a:r>
            <a:r>
              <a:rPr lang="en-US" b="1" dirty="0"/>
              <a:t>query</a:t>
            </a:r>
            <a:r>
              <a:rPr lang="en-US" dirty="0"/>
              <a:t>. An action </a:t>
            </a:r>
            <a:r>
              <a:rPr lang="en-US" b="1" dirty="0"/>
              <a:t>query</a:t>
            </a:r>
            <a:r>
              <a:rPr lang="en-US" dirty="0"/>
              <a:t> can ask for additional operations on the data, such as insertion, updating, or deletion. Languages used to interact with databases are called </a:t>
            </a:r>
            <a:r>
              <a:rPr lang="en-US" b="1" dirty="0" smtClean="0"/>
              <a:t>query </a:t>
            </a:r>
            <a:r>
              <a:rPr lang="en-US" dirty="0" smtClean="0"/>
              <a:t>languages</a:t>
            </a:r>
            <a:r>
              <a:rPr lang="en-US" dirty="0"/>
              <a:t>, of which the Structured </a:t>
            </a:r>
            <a:r>
              <a:rPr lang="en-US" b="1" dirty="0"/>
              <a:t>Query</a:t>
            </a:r>
            <a:r>
              <a:rPr lang="en-US" dirty="0"/>
              <a:t> Language (SQL) is the well-known standard</a:t>
            </a:r>
            <a:r>
              <a:rPr lang="en-US" dirty="0" smtClean="0"/>
              <a:t>.</a:t>
            </a:r>
          </a:p>
          <a:p>
            <a:endParaRPr lang="en-US" dirty="0"/>
          </a:p>
          <a:p>
            <a:r>
              <a:rPr lang="en-US" b="1" dirty="0" smtClean="0"/>
              <a:t>SYNTAX</a:t>
            </a:r>
          </a:p>
          <a:p>
            <a:r>
              <a:rPr lang="en-US" b="1" dirty="0"/>
              <a:t>SELECT column1, column2, </a:t>
            </a:r>
            <a:r>
              <a:rPr lang="en-US" b="1" dirty="0" err="1"/>
              <a:t>columnN</a:t>
            </a:r>
            <a:r>
              <a:rPr lang="en-US" b="1" dirty="0"/>
              <a:t> FROM </a:t>
            </a:r>
            <a:r>
              <a:rPr lang="en-US" b="1" dirty="0" err="1"/>
              <a:t>table_name</a:t>
            </a:r>
            <a:r>
              <a:rPr lang="en-US" b="1" dirty="0"/>
              <a:t>;</a:t>
            </a:r>
          </a:p>
        </p:txBody>
      </p:sp>
    </p:spTree>
    <p:extLst>
      <p:ext uri="{BB962C8B-B14F-4D97-AF65-F5344CB8AC3E}">
        <p14:creationId xmlns:p14="http://schemas.microsoft.com/office/powerpoint/2010/main" val="5412329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Query</a:t>
            </a:r>
            <a:endParaRPr lang="en-US" dirty="0"/>
          </a:p>
        </p:txBody>
      </p:sp>
      <p:sp>
        <p:nvSpPr>
          <p:cNvPr id="3" name="Content Placeholder 2"/>
          <p:cNvSpPr>
            <a:spLocks noGrp="1"/>
          </p:cNvSpPr>
          <p:nvPr>
            <p:ph idx="1"/>
          </p:nvPr>
        </p:nvSpPr>
        <p:spPr/>
        <p:txBody>
          <a:bodyPr/>
          <a:lstStyle/>
          <a:p>
            <a:r>
              <a:rPr lang="en-US" dirty="0" smtClean="0"/>
              <a:t>This query selects all the patient from patient table</a:t>
            </a:r>
            <a:endParaRPr lang="en-US" dirty="0"/>
          </a:p>
        </p:txBody>
      </p:sp>
      <p:pic>
        <p:nvPicPr>
          <p:cNvPr id="4" name="Picture 3"/>
          <p:cNvPicPr>
            <a:picLocks noChangeAspect="1"/>
          </p:cNvPicPr>
          <p:nvPr/>
        </p:nvPicPr>
        <p:blipFill>
          <a:blip r:embed="rId2"/>
          <a:stretch>
            <a:fillRect/>
          </a:stretch>
        </p:blipFill>
        <p:spPr>
          <a:xfrm>
            <a:off x="2589212" y="2926730"/>
            <a:ext cx="4610100" cy="469900"/>
          </a:xfrm>
          <a:prstGeom prst="rect">
            <a:avLst/>
          </a:prstGeom>
        </p:spPr>
      </p:pic>
      <p:pic>
        <p:nvPicPr>
          <p:cNvPr id="5" name="Picture 4"/>
          <p:cNvPicPr>
            <a:picLocks noChangeAspect="1"/>
          </p:cNvPicPr>
          <p:nvPr/>
        </p:nvPicPr>
        <p:blipFill>
          <a:blip r:embed="rId3"/>
          <a:stretch>
            <a:fillRect/>
          </a:stretch>
        </p:blipFill>
        <p:spPr>
          <a:xfrm>
            <a:off x="2589212" y="3491002"/>
            <a:ext cx="8938846" cy="2143272"/>
          </a:xfrm>
          <a:prstGeom prst="rect">
            <a:avLst/>
          </a:prstGeom>
        </p:spPr>
      </p:pic>
    </p:spTree>
    <p:extLst>
      <p:ext uri="{BB962C8B-B14F-4D97-AF65-F5344CB8AC3E}">
        <p14:creationId xmlns:p14="http://schemas.microsoft.com/office/powerpoint/2010/main" val="19096514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Clause</a:t>
            </a:r>
            <a:endParaRPr lang="en-US" dirty="0"/>
          </a:p>
        </p:txBody>
      </p:sp>
      <p:sp>
        <p:nvSpPr>
          <p:cNvPr id="3" name="Content Placeholder 2"/>
          <p:cNvSpPr>
            <a:spLocks noGrp="1"/>
          </p:cNvSpPr>
          <p:nvPr>
            <p:ph idx="1"/>
          </p:nvPr>
        </p:nvSpPr>
        <p:spPr/>
        <p:txBody>
          <a:bodyPr/>
          <a:lstStyle/>
          <a:p>
            <a:r>
              <a:rPr lang="en-US" b="1" dirty="0" smtClean="0"/>
              <a:t>What is WHERE clause?</a:t>
            </a:r>
          </a:p>
          <a:p>
            <a:r>
              <a:rPr lang="en-US" dirty="0"/>
              <a:t>WHERE </a:t>
            </a:r>
            <a:r>
              <a:rPr lang="en-US" b="1" dirty="0"/>
              <a:t>clauses</a:t>
            </a:r>
            <a:r>
              <a:rPr lang="en-US" dirty="0"/>
              <a:t> are not mandatory </a:t>
            </a:r>
            <a:r>
              <a:rPr lang="en-US" b="1" dirty="0"/>
              <a:t>clauses</a:t>
            </a:r>
            <a:r>
              <a:rPr lang="en-US" dirty="0"/>
              <a:t> of SQL DML statements, but can be used to limit the number of rows affected by a SQL DML statement or returned by a query. In brief SQL WHERE </a:t>
            </a:r>
            <a:r>
              <a:rPr lang="en-US" b="1" dirty="0"/>
              <a:t>clause</a:t>
            </a:r>
            <a:r>
              <a:rPr lang="en-US" dirty="0"/>
              <a:t> is used to extract only those results from a SQL statement, such as: SELECT, INSERT, UPDATE, or DELETE statement</a:t>
            </a:r>
            <a:r>
              <a:rPr lang="en-US" dirty="0" smtClean="0"/>
              <a:t>.</a:t>
            </a:r>
          </a:p>
          <a:p>
            <a:endParaRPr lang="en-US" dirty="0"/>
          </a:p>
          <a:p>
            <a:r>
              <a:rPr lang="en-US" b="1" dirty="0" smtClean="0"/>
              <a:t>SYNTAX</a:t>
            </a:r>
          </a:p>
          <a:p>
            <a:r>
              <a:rPr lang="en-US" b="1" dirty="0"/>
              <a:t>SELECT column1, column2, </a:t>
            </a:r>
            <a:r>
              <a:rPr lang="en-US" b="1" dirty="0" err="1"/>
              <a:t>columnN</a:t>
            </a:r>
            <a:r>
              <a:rPr lang="en-US" b="1" dirty="0"/>
              <a:t> FROM </a:t>
            </a:r>
            <a:r>
              <a:rPr lang="en-US" b="1" dirty="0" err="1"/>
              <a:t>table_name</a:t>
            </a:r>
            <a:r>
              <a:rPr lang="en-US" b="1" dirty="0"/>
              <a:t> WHERE [condition]</a:t>
            </a:r>
          </a:p>
        </p:txBody>
      </p:sp>
    </p:spTree>
    <p:extLst>
      <p:ext uri="{BB962C8B-B14F-4D97-AF65-F5344CB8AC3E}">
        <p14:creationId xmlns:p14="http://schemas.microsoft.com/office/powerpoint/2010/main" val="1369639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Clause</a:t>
            </a:r>
            <a:endParaRPr lang="en-US" dirty="0"/>
          </a:p>
        </p:txBody>
      </p:sp>
      <p:sp>
        <p:nvSpPr>
          <p:cNvPr id="3" name="Content Placeholder 2"/>
          <p:cNvSpPr>
            <a:spLocks noGrp="1"/>
          </p:cNvSpPr>
          <p:nvPr>
            <p:ph idx="1"/>
          </p:nvPr>
        </p:nvSpPr>
        <p:spPr/>
        <p:txBody>
          <a:bodyPr/>
          <a:lstStyle/>
          <a:p>
            <a:r>
              <a:rPr lang="en-US" dirty="0" smtClean="0"/>
              <a:t>The below query give the list of all the patients who are currently </a:t>
            </a:r>
            <a:r>
              <a:rPr lang="en-US" dirty="0" err="1" smtClean="0"/>
              <a:t>admittied</a:t>
            </a:r>
            <a:r>
              <a:rPr lang="en-US" dirty="0" smtClean="0"/>
              <a:t> into the hospital.</a:t>
            </a:r>
            <a:endParaRPr lang="en-US" dirty="0"/>
          </a:p>
        </p:txBody>
      </p:sp>
      <p:pic>
        <p:nvPicPr>
          <p:cNvPr id="4" name="Content Placeholder 3"/>
          <p:cNvPicPr>
            <a:picLocks noChangeAspect="1"/>
          </p:cNvPicPr>
          <p:nvPr/>
        </p:nvPicPr>
        <p:blipFill>
          <a:blip r:embed="rId2"/>
          <a:stretch>
            <a:fillRect/>
          </a:stretch>
        </p:blipFill>
        <p:spPr>
          <a:xfrm>
            <a:off x="2589212" y="2912335"/>
            <a:ext cx="5839171" cy="1295400"/>
          </a:xfrm>
          <a:prstGeom prst="rect">
            <a:avLst/>
          </a:prstGeom>
        </p:spPr>
      </p:pic>
      <p:pic>
        <p:nvPicPr>
          <p:cNvPr id="5" name="Picture 4"/>
          <p:cNvPicPr>
            <a:picLocks noChangeAspect="1"/>
          </p:cNvPicPr>
          <p:nvPr/>
        </p:nvPicPr>
        <p:blipFill>
          <a:blip r:embed="rId3"/>
          <a:stretch>
            <a:fillRect/>
          </a:stretch>
        </p:blipFill>
        <p:spPr>
          <a:xfrm>
            <a:off x="8698464" y="2912335"/>
            <a:ext cx="3200400" cy="1826235"/>
          </a:xfrm>
          <a:prstGeom prst="rect">
            <a:avLst/>
          </a:prstGeom>
        </p:spPr>
      </p:pic>
    </p:spTree>
    <p:extLst>
      <p:ext uri="{BB962C8B-B14F-4D97-AF65-F5344CB8AC3E}">
        <p14:creationId xmlns:p14="http://schemas.microsoft.com/office/powerpoint/2010/main" val="6501331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Clause</a:t>
            </a:r>
            <a:endParaRPr lang="en-US" dirty="0"/>
          </a:p>
        </p:txBody>
      </p:sp>
      <p:sp>
        <p:nvSpPr>
          <p:cNvPr id="3" name="Content Placeholder 2"/>
          <p:cNvSpPr>
            <a:spLocks noGrp="1"/>
          </p:cNvSpPr>
          <p:nvPr>
            <p:ph idx="1"/>
          </p:nvPr>
        </p:nvSpPr>
        <p:spPr/>
        <p:txBody>
          <a:bodyPr/>
          <a:lstStyle/>
          <a:p>
            <a:r>
              <a:rPr lang="en-US" b="1" dirty="0" smtClean="0"/>
              <a:t>What is LIMIT clause?</a:t>
            </a:r>
          </a:p>
          <a:p>
            <a:r>
              <a:rPr lang="en-US" dirty="0"/>
              <a:t>The </a:t>
            </a:r>
            <a:r>
              <a:rPr lang="en-US" b="1" dirty="0"/>
              <a:t>SQL</a:t>
            </a:r>
            <a:r>
              <a:rPr lang="en-US" dirty="0"/>
              <a:t> SELECT </a:t>
            </a:r>
            <a:r>
              <a:rPr lang="en-US" b="1" dirty="0"/>
              <a:t>LIMIT statement</a:t>
            </a:r>
            <a:r>
              <a:rPr lang="en-US" dirty="0"/>
              <a:t> is used to retrieve records from one or more tables in a database and </a:t>
            </a:r>
            <a:r>
              <a:rPr lang="en-US" b="1" dirty="0"/>
              <a:t>limit</a:t>
            </a:r>
            <a:r>
              <a:rPr lang="en-US" dirty="0"/>
              <a:t> the number of records returned based on a </a:t>
            </a:r>
            <a:r>
              <a:rPr lang="en-US" b="1" dirty="0"/>
              <a:t>limit</a:t>
            </a:r>
            <a:r>
              <a:rPr lang="en-US" dirty="0"/>
              <a:t> value. SELECT </a:t>
            </a:r>
            <a:r>
              <a:rPr lang="en-US" b="1" dirty="0"/>
              <a:t>LIMIT</a:t>
            </a:r>
            <a:r>
              <a:rPr lang="en-US" dirty="0"/>
              <a:t> is not supported in all </a:t>
            </a:r>
            <a:r>
              <a:rPr lang="en-US" b="1" dirty="0" smtClean="0"/>
              <a:t>SQL </a:t>
            </a:r>
            <a:r>
              <a:rPr lang="en-US" dirty="0" smtClean="0"/>
              <a:t>databases</a:t>
            </a:r>
            <a:r>
              <a:rPr lang="en-US" dirty="0"/>
              <a:t>. For databases such as </a:t>
            </a:r>
            <a:r>
              <a:rPr lang="en-US" b="1" dirty="0"/>
              <a:t>SQL Server</a:t>
            </a:r>
            <a:r>
              <a:rPr lang="en-US" dirty="0"/>
              <a:t> or </a:t>
            </a:r>
            <a:r>
              <a:rPr lang="en-US" dirty="0" err="1"/>
              <a:t>MSAccess</a:t>
            </a:r>
            <a:r>
              <a:rPr lang="en-US" dirty="0"/>
              <a:t>, use the SELECT TOP </a:t>
            </a:r>
            <a:r>
              <a:rPr lang="en-US" b="1" dirty="0"/>
              <a:t>statement</a:t>
            </a:r>
            <a:r>
              <a:rPr lang="en-US" dirty="0"/>
              <a:t> to </a:t>
            </a:r>
            <a:r>
              <a:rPr lang="en-US" b="1" dirty="0"/>
              <a:t>limit</a:t>
            </a:r>
            <a:r>
              <a:rPr lang="en-US" dirty="0"/>
              <a:t> your results.</a:t>
            </a:r>
            <a:endParaRPr lang="en-US" dirty="0" smtClean="0"/>
          </a:p>
          <a:p>
            <a:endParaRPr lang="en-US" b="1" dirty="0"/>
          </a:p>
          <a:p>
            <a:r>
              <a:rPr lang="en-US" b="1" dirty="0" smtClean="0"/>
              <a:t>SYNTAX</a:t>
            </a:r>
          </a:p>
          <a:p>
            <a:r>
              <a:rPr lang="en-US" b="1" dirty="0"/>
              <a:t>SELECT column1, column2, </a:t>
            </a:r>
            <a:r>
              <a:rPr lang="en-US" b="1" dirty="0" err="1"/>
              <a:t>columnN</a:t>
            </a:r>
            <a:r>
              <a:rPr lang="en-US" b="1" dirty="0"/>
              <a:t> FROM </a:t>
            </a:r>
            <a:r>
              <a:rPr lang="en-US" b="1" dirty="0" err="1"/>
              <a:t>table_name</a:t>
            </a:r>
            <a:r>
              <a:rPr lang="en-US" b="1" dirty="0"/>
              <a:t> LIMIT [no of rows]</a:t>
            </a:r>
          </a:p>
        </p:txBody>
      </p:sp>
    </p:spTree>
    <p:extLst>
      <p:ext uri="{BB962C8B-B14F-4D97-AF65-F5344CB8AC3E}">
        <p14:creationId xmlns:p14="http://schemas.microsoft.com/office/powerpoint/2010/main" val="3911065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Clause</a:t>
            </a:r>
            <a:endParaRPr lang="en-US" dirty="0"/>
          </a:p>
        </p:txBody>
      </p:sp>
      <p:sp>
        <p:nvSpPr>
          <p:cNvPr id="3" name="Content Placeholder 2"/>
          <p:cNvSpPr>
            <a:spLocks noGrp="1"/>
          </p:cNvSpPr>
          <p:nvPr>
            <p:ph idx="1"/>
          </p:nvPr>
        </p:nvSpPr>
        <p:spPr/>
        <p:txBody>
          <a:bodyPr/>
          <a:lstStyle/>
          <a:p>
            <a:r>
              <a:rPr lang="en-US" dirty="0" smtClean="0"/>
              <a:t>First 10 Receptionist name in the List</a:t>
            </a:r>
          </a:p>
          <a:p>
            <a:endParaRPr lang="en-US" dirty="0"/>
          </a:p>
          <a:p>
            <a:endParaRPr lang="en-US" dirty="0" smtClean="0"/>
          </a:p>
          <a:p>
            <a:endParaRPr lang="en-US" dirty="0"/>
          </a:p>
          <a:p>
            <a:endParaRPr lang="en-US" dirty="0" smtClean="0"/>
          </a:p>
          <a:p>
            <a:r>
              <a:rPr lang="en-US" dirty="0" smtClean="0"/>
              <a:t>The below query returns 1 to 20 bills from the list</a:t>
            </a:r>
          </a:p>
          <a:p>
            <a:endParaRPr lang="en-US" dirty="0"/>
          </a:p>
        </p:txBody>
      </p:sp>
      <p:pic>
        <p:nvPicPr>
          <p:cNvPr id="4" name="Content Placeholder 3"/>
          <p:cNvPicPr>
            <a:picLocks noChangeAspect="1"/>
          </p:cNvPicPr>
          <p:nvPr/>
        </p:nvPicPr>
        <p:blipFill>
          <a:blip r:embed="rId2"/>
          <a:stretch>
            <a:fillRect/>
          </a:stretch>
        </p:blipFill>
        <p:spPr>
          <a:xfrm>
            <a:off x="2589212" y="2750862"/>
            <a:ext cx="5067300" cy="977604"/>
          </a:xfrm>
          <a:prstGeom prst="rect">
            <a:avLst/>
          </a:prstGeom>
        </p:spPr>
      </p:pic>
      <p:pic>
        <p:nvPicPr>
          <p:cNvPr id="5" name="Picture 4"/>
          <p:cNvPicPr>
            <a:picLocks noChangeAspect="1"/>
          </p:cNvPicPr>
          <p:nvPr/>
        </p:nvPicPr>
        <p:blipFill>
          <a:blip r:embed="rId3"/>
          <a:stretch>
            <a:fillRect/>
          </a:stretch>
        </p:blipFill>
        <p:spPr>
          <a:xfrm>
            <a:off x="2589212" y="4778445"/>
            <a:ext cx="3467100" cy="868113"/>
          </a:xfrm>
          <a:prstGeom prst="rect">
            <a:avLst/>
          </a:prstGeom>
        </p:spPr>
      </p:pic>
      <p:pic>
        <p:nvPicPr>
          <p:cNvPr id="6" name="Picture 5"/>
          <p:cNvPicPr>
            <a:picLocks noChangeAspect="1"/>
          </p:cNvPicPr>
          <p:nvPr/>
        </p:nvPicPr>
        <p:blipFill>
          <a:blip r:embed="rId4"/>
          <a:stretch>
            <a:fillRect/>
          </a:stretch>
        </p:blipFill>
        <p:spPr>
          <a:xfrm>
            <a:off x="6687997" y="4760648"/>
            <a:ext cx="3270500" cy="1902493"/>
          </a:xfrm>
          <a:prstGeom prst="rect">
            <a:avLst/>
          </a:prstGeom>
        </p:spPr>
      </p:pic>
      <p:pic>
        <p:nvPicPr>
          <p:cNvPr id="7" name="Picture 6"/>
          <p:cNvPicPr>
            <a:picLocks noChangeAspect="1"/>
          </p:cNvPicPr>
          <p:nvPr/>
        </p:nvPicPr>
        <p:blipFill>
          <a:blip r:embed="rId5"/>
          <a:stretch>
            <a:fillRect/>
          </a:stretch>
        </p:blipFill>
        <p:spPr>
          <a:xfrm>
            <a:off x="8699842" y="2477468"/>
            <a:ext cx="2078404" cy="1929916"/>
          </a:xfrm>
          <a:prstGeom prst="rect">
            <a:avLst/>
          </a:prstGeom>
        </p:spPr>
      </p:pic>
    </p:spTree>
    <p:extLst>
      <p:ext uri="{BB962C8B-B14F-4D97-AF65-F5344CB8AC3E}">
        <p14:creationId xmlns:p14="http://schemas.microsoft.com/office/powerpoint/2010/main" val="20275739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BY</a:t>
            </a:r>
            <a:endParaRPr lang="en-US" dirty="0"/>
          </a:p>
        </p:txBody>
      </p:sp>
      <p:sp>
        <p:nvSpPr>
          <p:cNvPr id="3" name="Content Placeholder 2"/>
          <p:cNvSpPr>
            <a:spLocks noGrp="1"/>
          </p:cNvSpPr>
          <p:nvPr>
            <p:ph idx="1"/>
          </p:nvPr>
        </p:nvSpPr>
        <p:spPr/>
        <p:txBody>
          <a:bodyPr/>
          <a:lstStyle/>
          <a:p>
            <a:r>
              <a:rPr lang="en-US" b="1" dirty="0" smtClean="0"/>
              <a:t>What is ORDER BY clause?</a:t>
            </a:r>
          </a:p>
          <a:p>
            <a:r>
              <a:rPr lang="en-US" dirty="0"/>
              <a:t>An </a:t>
            </a:r>
            <a:r>
              <a:rPr lang="en-US" b="1" dirty="0"/>
              <a:t>ORDER BY clause</a:t>
            </a:r>
            <a:r>
              <a:rPr lang="en-US" dirty="0"/>
              <a:t> in </a:t>
            </a:r>
            <a:r>
              <a:rPr lang="en-US" b="1" dirty="0"/>
              <a:t>SQL</a:t>
            </a:r>
            <a:r>
              <a:rPr lang="en-US" dirty="0"/>
              <a:t> specifies that a </a:t>
            </a:r>
            <a:r>
              <a:rPr lang="en-US" b="1" dirty="0"/>
              <a:t>SQL</a:t>
            </a:r>
            <a:r>
              <a:rPr lang="en-US" dirty="0"/>
              <a:t> SELECT statement returns a result set with the rows being sorted by the values of one or more columns. The sort criteria do not have to be included in the result set</a:t>
            </a:r>
            <a:r>
              <a:rPr lang="en-US" dirty="0" smtClean="0"/>
              <a:t>.</a:t>
            </a:r>
          </a:p>
          <a:p>
            <a:endParaRPr lang="en-US" dirty="0" smtClean="0"/>
          </a:p>
          <a:p>
            <a:r>
              <a:rPr lang="en-US" b="1" dirty="0" smtClean="0"/>
              <a:t>SYNTAX</a:t>
            </a:r>
          </a:p>
          <a:p>
            <a:r>
              <a:rPr lang="en-US" b="1" dirty="0"/>
              <a:t>SELECT column-list FROM </a:t>
            </a:r>
            <a:r>
              <a:rPr lang="en-US" b="1" dirty="0" err="1"/>
              <a:t>table_name</a:t>
            </a:r>
            <a:r>
              <a:rPr lang="en-US" b="1" dirty="0"/>
              <a:t> [WHERE condition] [ORDER BY column1, column2, .. </a:t>
            </a:r>
            <a:r>
              <a:rPr lang="en-US" b="1" dirty="0" err="1"/>
              <a:t>columnN</a:t>
            </a:r>
            <a:r>
              <a:rPr lang="en-US" b="1" dirty="0"/>
              <a:t>] [ASC | DESC];</a:t>
            </a:r>
          </a:p>
        </p:txBody>
      </p:sp>
    </p:spTree>
    <p:extLst>
      <p:ext uri="{BB962C8B-B14F-4D97-AF65-F5344CB8AC3E}">
        <p14:creationId xmlns:p14="http://schemas.microsoft.com/office/powerpoint/2010/main" val="11644468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BY</a:t>
            </a:r>
            <a:endParaRPr lang="en-US" dirty="0"/>
          </a:p>
        </p:txBody>
      </p:sp>
      <p:sp>
        <p:nvSpPr>
          <p:cNvPr id="3" name="Content Placeholder 2"/>
          <p:cNvSpPr>
            <a:spLocks noGrp="1"/>
          </p:cNvSpPr>
          <p:nvPr>
            <p:ph idx="1"/>
          </p:nvPr>
        </p:nvSpPr>
        <p:spPr/>
        <p:txBody>
          <a:bodyPr/>
          <a:lstStyle/>
          <a:p>
            <a:r>
              <a:rPr lang="en-US" dirty="0" smtClean="0"/>
              <a:t>The sorted list of Medicine based on price in ascending order</a:t>
            </a:r>
          </a:p>
          <a:p>
            <a:endParaRPr lang="en-US" dirty="0"/>
          </a:p>
          <a:p>
            <a:endParaRPr lang="en-US" dirty="0"/>
          </a:p>
        </p:txBody>
      </p:sp>
      <p:pic>
        <p:nvPicPr>
          <p:cNvPr id="4" name="Content Placeholder 3"/>
          <p:cNvPicPr>
            <a:picLocks noChangeAspect="1"/>
          </p:cNvPicPr>
          <p:nvPr/>
        </p:nvPicPr>
        <p:blipFill>
          <a:blip r:embed="rId2"/>
          <a:stretch>
            <a:fillRect/>
          </a:stretch>
        </p:blipFill>
        <p:spPr>
          <a:xfrm>
            <a:off x="2589212" y="2803871"/>
            <a:ext cx="4328423" cy="1524000"/>
          </a:xfrm>
          <a:prstGeom prst="rect">
            <a:avLst/>
          </a:prstGeom>
        </p:spPr>
      </p:pic>
      <p:pic>
        <p:nvPicPr>
          <p:cNvPr id="5" name="Picture 4"/>
          <p:cNvPicPr>
            <a:picLocks noChangeAspect="1"/>
          </p:cNvPicPr>
          <p:nvPr/>
        </p:nvPicPr>
        <p:blipFill>
          <a:blip r:embed="rId3"/>
          <a:stretch>
            <a:fillRect/>
          </a:stretch>
        </p:blipFill>
        <p:spPr>
          <a:xfrm>
            <a:off x="7662862" y="2678898"/>
            <a:ext cx="3841750" cy="2542459"/>
          </a:xfrm>
          <a:prstGeom prst="rect">
            <a:avLst/>
          </a:prstGeom>
        </p:spPr>
      </p:pic>
    </p:spTree>
    <p:extLst>
      <p:ext uri="{BB962C8B-B14F-4D97-AF65-F5344CB8AC3E}">
        <p14:creationId xmlns:p14="http://schemas.microsoft.com/office/powerpoint/2010/main" val="840220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Database</a:t>
            </a:r>
            <a:endParaRPr lang="en-US" dirty="0"/>
          </a:p>
        </p:txBody>
      </p:sp>
      <p:sp>
        <p:nvSpPr>
          <p:cNvPr id="3" name="Content Placeholder 2"/>
          <p:cNvSpPr>
            <a:spLocks noGrp="1"/>
          </p:cNvSpPr>
          <p:nvPr>
            <p:ph idx="1"/>
          </p:nvPr>
        </p:nvSpPr>
        <p:spPr/>
        <p:txBody>
          <a:bodyPr/>
          <a:lstStyle/>
          <a:p>
            <a:r>
              <a:rPr lang="en-US" b="1" dirty="0" smtClean="0"/>
              <a:t>USE </a:t>
            </a:r>
            <a:r>
              <a:rPr lang="en-US" dirty="0" smtClean="0"/>
              <a:t>command is used for using a particular database</a:t>
            </a:r>
          </a:p>
          <a:p>
            <a:endParaRPr lang="en-US" b="1" dirty="0" smtClean="0"/>
          </a:p>
          <a:p>
            <a:endParaRPr lang="en-US" b="1" dirty="0"/>
          </a:p>
          <a:p>
            <a:endParaRPr lang="en-US" b="1" dirty="0" smtClean="0"/>
          </a:p>
          <a:p>
            <a:r>
              <a:rPr lang="en-US" b="1" dirty="0" smtClean="0"/>
              <a:t>SET </a:t>
            </a:r>
            <a:r>
              <a:rPr lang="en-US" dirty="0" smtClean="0"/>
              <a:t>command is used for safe delete</a:t>
            </a:r>
            <a:endParaRPr lang="en-US" b="1" dirty="0" smtClean="0"/>
          </a:p>
          <a:p>
            <a:endParaRPr lang="en-US" b="1" dirty="0"/>
          </a:p>
        </p:txBody>
      </p:sp>
      <p:pic>
        <p:nvPicPr>
          <p:cNvPr id="4" name="Picture 3"/>
          <p:cNvPicPr>
            <a:picLocks noChangeAspect="1"/>
          </p:cNvPicPr>
          <p:nvPr/>
        </p:nvPicPr>
        <p:blipFill>
          <a:blip r:embed="rId2"/>
          <a:stretch>
            <a:fillRect/>
          </a:stretch>
        </p:blipFill>
        <p:spPr>
          <a:xfrm>
            <a:off x="2981873" y="2834727"/>
            <a:ext cx="3327400" cy="431800"/>
          </a:xfrm>
          <a:prstGeom prst="rect">
            <a:avLst/>
          </a:prstGeom>
        </p:spPr>
      </p:pic>
      <p:pic>
        <p:nvPicPr>
          <p:cNvPr id="5" name="Picture 4"/>
          <p:cNvPicPr>
            <a:picLocks noChangeAspect="1"/>
          </p:cNvPicPr>
          <p:nvPr/>
        </p:nvPicPr>
        <p:blipFill>
          <a:blip r:embed="rId3"/>
          <a:stretch>
            <a:fillRect/>
          </a:stretch>
        </p:blipFill>
        <p:spPr>
          <a:xfrm>
            <a:off x="2981873" y="4385235"/>
            <a:ext cx="5041900" cy="508000"/>
          </a:xfrm>
          <a:prstGeom prst="rect">
            <a:avLst/>
          </a:prstGeom>
        </p:spPr>
      </p:pic>
    </p:spTree>
    <p:extLst>
      <p:ext uri="{BB962C8B-B14F-4D97-AF65-F5344CB8AC3E}">
        <p14:creationId xmlns:p14="http://schemas.microsoft.com/office/powerpoint/2010/main" val="3354971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a:t>
            </a:r>
            <a:endParaRPr lang="en-US" dirty="0"/>
          </a:p>
        </p:txBody>
      </p:sp>
      <p:sp>
        <p:nvSpPr>
          <p:cNvPr id="3" name="Content Placeholder 2"/>
          <p:cNvSpPr>
            <a:spLocks noGrp="1"/>
          </p:cNvSpPr>
          <p:nvPr>
            <p:ph idx="1"/>
          </p:nvPr>
        </p:nvSpPr>
        <p:spPr/>
        <p:txBody>
          <a:bodyPr/>
          <a:lstStyle/>
          <a:p>
            <a:r>
              <a:rPr lang="en-US" b="1" dirty="0" smtClean="0"/>
              <a:t>What is GROUP BY clause?</a:t>
            </a:r>
          </a:p>
          <a:p>
            <a:r>
              <a:rPr lang="en-US" dirty="0"/>
              <a:t>Groups a selected set of rows into a set of summary rows by the values of one or more columns or expressions in </a:t>
            </a:r>
            <a:r>
              <a:rPr lang="en-US" b="1" dirty="0"/>
              <a:t>SQL</a:t>
            </a:r>
            <a:r>
              <a:rPr lang="en-US" dirty="0"/>
              <a:t> Server 2016. One row is returned for each </a:t>
            </a:r>
            <a:r>
              <a:rPr lang="en-US" b="1" dirty="0"/>
              <a:t>group</a:t>
            </a:r>
            <a:r>
              <a:rPr lang="en-US" dirty="0"/>
              <a:t>. Aggregate functions in the SELECT </a:t>
            </a:r>
            <a:r>
              <a:rPr lang="en-US" b="1" dirty="0"/>
              <a:t>clause</a:t>
            </a:r>
            <a:r>
              <a:rPr lang="en-US" dirty="0"/>
              <a:t>&lt;select&gt; list provide information about each </a:t>
            </a:r>
            <a:r>
              <a:rPr lang="en-US" b="1" dirty="0"/>
              <a:t>group</a:t>
            </a:r>
            <a:r>
              <a:rPr lang="en-US" dirty="0"/>
              <a:t> instead of individual rows</a:t>
            </a:r>
            <a:r>
              <a:rPr lang="en-US" dirty="0" smtClean="0"/>
              <a:t>.</a:t>
            </a:r>
          </a:p>
          <a:p>
            <a:endParaRPr lang="en-US" dirty="0"/>
          </a:p>
          <a:p>
            <a:r>
              <a:rPr lang="en-US" b="1" dirty="0" smtClean="0"/>
              <a:t>SYNTAX</a:t>
            </a:r>
          </a:p>
          <a:p>
            <a:r>
              <a:rPr lang="en-US" b="1" dirty="0"/>
              <a:t>SELECT column1, column2 FROM </a:t>
            </a:r>
            <a:r>
              <a:rPr lang="en-US" b="1" dirty="0" err="1"/>
              <a:t>table_name</a:t>
            </a:r>
            <a:r>
              <a:rPr lang="en-US" b="1" dirty="0"/>
              <a:t> WHERE [ conditions ] GROUP BY column1, column2 ORDER BY column1, column2</a:t>
            </a:r>
          </a:p>
        </p:txBody>
      </p:sp>
    </p:spTree>
    <p:extLst>
      <p:ext uri="{BB962C8B-B14F-4D97-AF65-F5344CB8AC3E}">
        <p14:creationId xmlns:p14="http://schemas.microsoft.com/office/powerpoint/2010/main" val="18766282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a:t>
            </a:r>
            <a:endParaRPr lang="en-US" dirty="0"/>
          </a:p>
        </p:txBody>
      </p:sp>
      <p:sp>
        <p:nvSpPr>
          <p:cNvPr id="3" name="Content Placeholder 2"/>
          <p:cNvSpPr>
            <a:spLocks noGrp="1"/>
          </p:cNvSpPr>
          <p:nvPr>
            <p:ph idx="1"/>
          </p:nvPr>
        </p:nvSpPr>
        <p:spPr/>
        <p:txBody>
          <a:bodyPr/>
          <a:lstStyle/>
          <a:p>
            <a:r>
              <a:rPr lang="en-US" dirty="0" smtClean="0"/>
              <a:t>The below query is going to return the number of rooms based on their type and sorted in ascending order </a:t>
            </a:r>
            <a:endParaRPr lang="en-US" dirty="0"/>
          </a:p>
        </p:txBody>
      </p:sp>
      <p:pic>
        <p:nvPicPr>
          <p:cNvPr id="4" name="Content Placeholder 3"/>
          <p:cNvPicPr>
            <a:picLocks noChangeAspect="1"/>
          </p:cNvPicPr>
          <p:nvPr/>
        </p:nvPicPr>
        <p:blipFill>
          <a:blip r:embed="rId2"/>
          <a:stretch>
            <a:fillRect/>
          </a:stretch>
        </p:blipFill>
        <p:spPr>
          <a:xfrm>
            <a:off x="2589213" y="3108671"/>
            <a:ext cx="5494614" cy="1587500"/>
          </a:xfrm>
          <a:prstGeom prst="rect">
            <a:avLst/>
          </a:prstGeom>
        </p:spPr>
      </p:pic>
      <p:pic>
        <p:nvPicPr>
          <p:cNvPr id="5" name="Picture 4"/>
          <p:cNvPicPr>
            <a:picLocks noChangeAspect="1"/>
          </p:cNvPicPr>
          <p:nvPr/>
        </p:nvPicPr>
        <p:blipFill>
          <a:blip r:embed="rId3"/>
          <a:stretch>
            <a:fillRect/>
          </a:stretch>
        </p:blipFill>
        <p:spPr>
          <a:xfrm>
            <a:off x="8630676" y="3108671"/>
            <a:ext cx="3137254" cy="2483746"/>
          </a:xfrm>
          <a:prstGeom prst="rect">
            <a:avLst/>
          </a:prstGeom>
        </p:spPr>
      </p:pic>
    </p:spTree>
    <p:extLst>
      <p:ext uri="{BB962C8B-B14F-4D97-AF65-F5344CB8AC3E}">
        <p14:creationId xmlns:p14="http://schemas.microsoft.com/office/powerpoint/2010/main" val="398993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HAVING Clause</a:t>
            </a:r>
            <a:endParaRPr lang="en-US" dirty="0"/>
          </a:p>
        </p:txBody>
      </p:sp>
      <p:sp>
        <p:nvSpPr>
          <p:cNvPr id="3" name="Content Placeholder 2"/>
          <p:cNvSpPr>
            <a:spLocks noGrp="1"/>
          </p:cNvSpPr>
          <p:nvPr>
            <p:ph idx="1"/>
          </p:nvPr>
        </p:nvSpPr>
        <p:spPr/>
        <p:txBody>
          <a:bodyPr/>
          <a:lstStyle/>
          <a:p>
            <a:r>
              <a:rPr lang="en-US" dirty="0" smtClean="0"/>
              <a:t>What is HAVING Clause?</a:t>
            </a:r>
          </a:p>
          <a:p>
            <a:r>
              <a:rPr lang="en-US" dirty="0"/>
              <a:t>A </a:t>
            </a:r>
            <a:r>
              <a:rPr lang="en-US" b="1" dirty="0"/>
              <a:t>HAVING clause</a:t>
            </a:r>
            <a:r>
              <a:rPr lang="en-US" dirty="0"/>
              <a:t> in </a:t>
            </a:r>
            <a:r>
              <a:rPr lang="en-US" b="1" dirty="0"/>
              <a:t>SQL</a:t>
            </a:r>
            <a:r>
              <a:rPr lang="en-US" dirty="0"/>
              <a:t> specifies that an </a:t>
            </a:r>
            <a:r>
              <a:rPr lang="en-US" b="1" dirty="0"/>
              <a:t>SQL</a:t>
            </a:r>
            <a:r>
              <a:rPr lang="en-US" dirty="0"/>
              <a:t> SELECT statement should only return rows where aggregate values meet the specified conditions. It was added to the </a:t>
            </a:r>
            <a:r>
              <a:rPr lang="en-US" b="1" dirty="0"/>
              <a:t>SQL</a:t>
            </a:r>
            <a:r>
              <a:rPr lang="en-US" dirty="0"/>
              <a:t> language because the WHERE keyword could not be used with aggregate functions</a:t>
            </a:r>
            <a:r>
              <a:rPr lang="en-US" dirty="0" smtClean="0"/>
              <a:t>.</a:t>
            </a:r>
          </a:p>
          <a:p>
            <a:endParaRPr lang="en-US" dirty="0"/>
          </a:p>
          <a:p>
            <a:r>
              <a:rPr lang="en-US" b="1" dirty="0" smtClean="0"/>
              <a:t>SYNTAX</a:t>
            </a:r>
          </a:p>
          <a:p>
            <a:r>
              <a:rPr lang="en-US" b="1" dirty="0"/>
              <a:t>SELECT FROM </a:t>
            </a:r>
            <a:r>
              <a:rPr lang="en-US" b="1" dirty="0" smtClean="0"/>
              <a:t>WHERE </a:t>
            </a:r>
            <a:r>
              <a:rPr lang="en-US" b="1" dirty="0"/>
              <a:t>GROUP BY HAVING ORDER </a:t>
            </a:r>
            <a:r>
              <a:rPr lang="en-US" b="1" dirty="0" smtClean="0"/>
              <a:t>BY</a:t>
            </a:r>
            <a:endParaRPr lang="en-US" b="1" dirty="0"/>
          </a:p>
        </p:txBody>
      </p:sp>
    </p:spTree>
    <p:extLst>
      <p:ext uri="{BB962C8B-B14F-4D97-AF65-F5344CB8AC3E}">
        <p14:creationId xmlns:p14="http://schemas.microsoft.com/office/powerpoint/2010/main" val="14413884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Having Clause</a:t>
            </a:r>
            <a:endParaRPr lang="en-US" dirty="0"/>
          </a:p>
        </p:txBody>
      </p:sp>
      <p:sp>
        <p:nvSpPr>
          <p:cNvPr id="3" name="Content Placeholder 2"/>
          <p:cNvSpPr>
            <a:spLocks noGrp="1"/>
          </p:cNvSpPr>
          <p:nvPr>
            <p:ph idx="1"/>
          </p:nvPr>
        </p:nvSpPr>
        <p:spPr/>
        <p:txBody>
          <a:bodyPr/>
          <a:lstStyle/>
          <a:p>
            <a:r>
              <a:rPr lang="en-US" dirty="0" smtClean="0"/>
              <a:t>The below query is going to return the name of the doctor who specialization starts from letter ‘D’</a:t>
            </a:r>
          </a:p>
          <a:p>
            <a:endParaRPr lang="en-US" dirty="0"/>
          </a:p>
          <a:p>
            <a:endParaRPr lang="en-US" dirty="0"/>
          </a:p>
        </p:txBody>
      </p:sp>
      <p:pic>
        <p:nvPicPr>
          <p:cNvPr id="4" name="Content Placeholder 3"/>
          <p:cNvPicPr>
            <a:picLocks noChangeAspect="1"/>
          </p:cNvPicPr>
          <p:nvPr/>
        </p:nvPicPr>
        <p:blipFill>
          <a:blip r:embed="rId2"/>
          <a:stretch>
            <a:fillRect/>
          </a:stretch>
        </p:blipFill>
        <p:spPr>
          <a:xfrm>
            <a:off x="2589212" y="3068914"/>
            <a:ext cx="7010400" cy="1675364"/>
          </a:xfrm>
          <a:prstGeom prst="rect">
            <a:avLst/>
          </a:prstGeom>
        </p:spPr>
      </p:pic>
      <p:pic>
        <p:nvPicPr>
          <p:cNvPr id="5" name="Picture 4"/>
          <p:cNvPicPr>
            <a:picLocks noChangeAspect="1"/>
          </p:cNvPicPr>
          <p:nvPr/>
        </p:nvPicPr>
        <p:blipFill>
          <a:blip r:embed="rId3"/>
          <a:stretch>
            <a:fillRect/>
          </a:stretch>
        </p:blipFill>
        <p:spPr>
          <a:xfrm>
            <a:off x="3533527" y="5063642"/>
            <a:ext cx="3746500" cy="1231900"/>
          </a:xfrm>
          <a:prstGeom prst="rect">
            <a:avLst/>
          </a:prstGeom>
        </p:spPr>
      </p:pic>
    </p:spTree>
    <p:extLst>
      <p:ext uri="{BB962C8B-B14F-4D97-AF65-F5344CB8AC3E}">
        <p14:creationId xmlns:p14="http://schemas.microsoft.com/office/powerpoint/2010/main" val="17997040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a:t>
            </a:r>
            <a:endParaRPr lang="en-US" dirty="0"/>
          </a:p>
        </p:txBody>
      </p:sp>
      <p:sp>
        <p:nvSpPr>
          <p:cNvPr id="3" name="Content Placeholder 2"/>
          <p:cNvSpPr>
            <a:spLocks noGrp="1"/>
          </p:cNvSpPr>
          <p:nvPr>
            <p:ph idx="1"/>
          </p:nvPr>
        </p:nvSpPr>
        <p:spPr/>
        <p:txBody>
          <a:bodyPr/>
          <a:lstStyle/>
          <a:p>
            <a:r>
              <a:rPr lang="en-US" b="1" u="sng" dirty="0" smtClean="0"/>
              <a:t>DDL: Data Definition Language</a:t>
            </a:r>
          </a:p>
          <a:p>
            <a:r>
              <a:rPr lang="en-US" b="1" u="sng" dirty="0" smtClean="0"/>
              <a:t>DML: Data Manipulation Language</a:t>
            </a:r>
          </a:p>
          <a:p>
            <a:r>
              <a:rPr lang="en-US" dirty="0" smtClean="0"/>
              <a:t>TCL: Transaction Control Language</a:t>
            </a:r>
          </a:p>
          <a:p>
            <a:r>
              <a:rPr lang="en-US" dirty="0" smtClean="0"/>
              <a:t>DCL: Data Control Language</a:t>
            </a:r>
            <a:endParaRPr lang="en-US" dirty="0"/>
          </a:p>
        </p:txBody>
      </p:sp>
    </p:spTree>
    <p:extLst>
      <p:ext uri="{BB962C8B-B14F-4D97-AF65-F5344CB8AC3E}">
        <p14:creationId xmlns:p14="http://schemas.microsoft.com/office/powerpoint/2010/main" val="11530731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DDL</a:t>
            </a:r>
            <a:endParaRPr lang="en-US" dirty="0"/>
          </a:p>
        </p:txBody>
      </p:sp>
      <p:sp>
        <p:nvSpPr>
          <p:cNvPr id="3" name="Content Placeholder 2"/>
          <p:cNvSpPr>
            <a:spLocks noGrp="1"/>
          </p:cNvSpPr>
          <p:nvPr>
            <p:ph idx="1"/>
          </p:nvPr>
        </p:nvSpPr>
        <p:spPr/>
        <p:txBody>
          <a:bodyPr/>
          <a:lstStyle/>
          <a:p>
            <a:r>
              <a:rPr lang="en-US" b="1" dirty="0" smtClean="0"/>
              <a:t>What </a:t>
            </a:r>
            <a:r>
              <a:rPr lang="en-US" b="1" dirty="0"/>
              <a:t>can it </a:t>
            </a:r>
            <a:r>
              <a:rPr lang="en-US" b="1" dirty="0" smtClean="0"/>
              <a:t>do?</a:t>
            </a:r>
            <a:endParaRPr lang="en-US" b="1" dirty="0"/>
          </a:p>
          <a:p>
            <a:r>
              <a:rPr lang="en-US" dirty="0" smtClean="0"/>
              <a:t>It </a:t>
            </a:r>
            <a:r>
              <a:rPr lang="en-US" dirty="0"/>
              <a:t>is used to alter database structure </a:t>
            </a:r>
          </a:p>
          <a:p>
            <a:r>
              <a:rPr lang="en-US" dirty="0" smtClean="0"/>
              <a:t>Create </a:t>
            </a:r>
            <a:r>
              <a:rPr lang="en-US" dirty="0"/>
              <a:t>database objects </a:t>
            </a:r>
          </a:p>
          <a:p>
            <a:r>
              <a:rPr lang="en-US" dirty="0" smtClean="0"/>
              <a:t>Update </a:t>
            </a:r>
            <a:r>
              <a:rPr lang="en-US" dirty="0"/>
              <a:t>database objects  </a:t>
            </a:r>
            <a:endParaRPr lang="en-US" dirty="0" smtClean="0"/>
          </a:p>
          <a:p>
            <a:r>
              <a:rPr lang="en-US" dirty="0" smtClean="0"/>
              <a:t>Delete </a:t>
            </a:r>
            <a:r>
              <a:rPr lang="en-US" dirty="0"/>
              <a:t>database objects </a:t>
            </a:r>
          </a:p>
          <a:p>
            <a:pPr marL="0" indent="0">
              <a:buNone/>
            </a:pPr>
            <a:r>
              <a:rPr lang="en-US" dirty="0"/>
              <a:t/>
            </a:r>
            <a:br>
              <a:rPr lang="en-US" dirty="0"/>
            </a:br>
            <a:endParaRPr lang="en-US" dirty="0"/>
          </a:p>
          <a:p>
            <a:endParaRPr lang="en-US" dirty="0"/>
          </a:p>
        </p:txBody>
      </p:sp>
    </p:spTree>
    <p:extLst>
      <p:ext uri="{BB962C8B-B14F-4D97-AF65-F5344CB8AC3E}">
        <p14:creationId xmlns:p14="http://schemas.microsoft.com/office/powerpoint/2010/main" val="8075141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a:t>Mathematical </a:t>
            </a:r>
          </a:p>
          <a:p>
            <a:r>
              <a:rPr lang="en-US" dirty="0" smtClean="0"/>
              <a:t>String</a:t>
            </a:r>
            <a:endParaRPr lang="en-US" dirty="0"/>
          </a:p>
          <a:p>
            <a:r>
              <a:rPr lang="en-US" dirty="0" smtClean="0"/>
              <a:t>Date/Time</a:t>
            </a:r>
            <a:endParaRPr lang="en-US" dirty="0"/>
          </a:p>
          <a:p>
            <a:r>
              <a:rPr lang="en-US" dirty="0" smtClean="0"/>
              <a:t>Conditional </a:t>
            </a:r>
            <a:endParaRPr lang="en-US" dirty="0"/>
          </a:p>
          <a:p>
            <a:r>
              <a:rPr lang="en-US" dirty="0" smtClean="0"/>
              <a:t>System Information </a:t>
            </a:r>
          </a:p>
          <a:p>
            <a:r>
              <a:rPr lang="en-US" dirty="0" smtClean="0"/>
              <a:t>Encryption</a:t>
            </a:r>
          </a:p>
          <a:p>
            <a:r>
              <a:rPr lang="en-US" dirty="0" smtClean="0"/>
              <a:t>Formatting </a:t>
            </a:r>
          </a:p>
          <a:p>
            <a:endParaRPr lang="en-US" dirty="0"/>
          </a:p>
        </p:txBody>
      </p:sp>
    </p:spTree>
    <p:extLst>
      <p:ext uri="{BB962C8B-B14F-4D97-AF65-F5344CB8AC3E}">
        <p14:creationId xmlns:p14="http://schemas.microsoft.com/office/powerpoint/2010/main" val="19406326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a:t>
            </a:r>
            <a:endParaRPr lang="en-US" dirty="0"/>
          </a:p>
        </p:txBody>
      </p:sp>
      <p:sp>
        <p:nvSpPr>
          <p:cNvPr id="3" name="Content Placeholder 2"/>
          <p:cNvSpPr>
            <a:spLocks noGrp="1"/>
          </p:cNvSpPr>
          <p:nvPr>
            <p:ph idx="1"/>
          </p:nvPr>
        </p:nvSpPr>
        <p:spPr/>
        <p:txBody>
          <a:bodyPr/>
          <a:lstStyle/>
          <a:p>
            <a:r>
              <a:rPr lang="en-US" b="1" dirty="0"/>
              <a:t>COUNT – To get the number of records in the </a:t>
            </a:r>
            <a:r>
              <a:rPr lang="en-US" b="1" dirty="0" smtClean="0"/>
              <a:t>tables</a:t>
            </a:r>
          </a:p>
          <a:p>
            <a:r>
              <a:rPr lang="en-US" dirty="0" smtClean="0"/>
              <a:t>The query is going to return the count of doctor based on their specialization</a:t>
            </a:r>
            <a:r>
              <a:rPr lang="en-US" dirty="0"/>
              <a:t/>
            </a:r>
            <a:br>
              <a:rPr lang="en-US" dirty="0"/>
            </a:br>
            <a:endParaRPr lang="en-US" dirty="0"/>
          </a:p>
          <a:p>
            <a:endParaRPr lang="en-US" dirty="0"/>
          </a:p>
        </p:txBody>
      </p:sp>
      <p:pic>
        <p:nvPicPr>
          <p:cNvPr id="4" name="Content Placeholder 5"/>
          <p:cNvPicPr>
            <a:picLocks noChangeAspect="1"/>
          </p:cNvPicPr>
          <p:nvPr/>
        </p:nvPicPr>
        <p:blipFill>
          <a:blip r:embed="rId2"/>
          <a:stretch>
            <a:fillRect/>
          </a:stretch>
        </p:blipFill>
        <p:spPr>
          <a:xfrm>
            <a:off x="2713903" y="3271365"/>
            <a:ext cx="7874000" cy="1308100"/>
          </a:xfrm>
          <a:prstGeom prst="rect">
            <a:avLst/>
          </a:prstGeom>
        </p:spPr>
      </p:pic>
      <p:pic>
        <p:nvPicPr>
          <p:cNvPr id="5" name="Picture 4"/>
          <p:cNvPicPr>
            <a:picLocks noChangeAspect="1"/>
          </p:cNvPicPr>
          <p:nvPr/>
        </p:nvPicPr>
        <p:blipFill>
          <a:blip r:embed="rId3"/>
          <a:stretch>
            <a:fillRect/>
          </a:stretch>
        </p:blipFill>
        <p:spPr>
          <a:xfrm>
            <a:off x="4909413" y="4850784"/>
            <a:ext cx="2899019" cy="1857802"/>
          </a:xfrm>
          <a:prstGeom prst="rect">
            <a:avLst/>
          </a:prstGeom>
        </p:spPr>
      </p:pic>
    </p:spTree>
    <p:extLst>
      <p:ext uri="{BB962C8B-B14F-4D97-AF65-F5344CB8AC3E}">
        <p14:creationId xmlns:p14="http://schemas.microsoft.com/office/powerpoint/2010/main" val="2311498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a:t>
            </a:r>
            <a:endParaRPr lang="en-US" dirty="0"/>
          </a:p>
        </p:txBody>
      </p:sp>
      <p:sp>
        <p:nvSpPr>
          <p:cNvPr id="3" name="Content Placeholder 2"/>
          <p:cNvSpPr>
            <a:spLocks noGrp="1"/>
          </p:cNvSpPr>
          <p:nvPr>
            <p:ph idx="1"/>
          </p:nvPr>
        </p:nvSpPr>
        <p:spPr/>
        <p:txBody>
          <a:bodyPr/>
          <a:lstStyle/>
          <a:p>
            <a:r>
              <a:rPr lang="en-US" b="1" dirty="0"/>
              <a:t>MAX – </a:t>
            </a:r>
            <a:r>
              <a:rPr lang="en-US" b="1" dirty="0" smtClean="0"/>
              <a:t>To </a:t>
            </a:r>
            <a:r>
              <a:rPr lang="en-US" b="1" dirty="0"/>
              <a:t>get the maximum value of the records</a:t>
            </a:r>
            <a:r>
              <a:rPr lang="en-US" dirty="0"/>
              <a:t> </a:t>
            </a:r>
            <a:endParaRPr lang="en-US" dirty="0" smtClean="0"/>
          </a:p>
          <a:p>
            <a:r>
              <a:rPr lang="en-US" dirty="0" smtClean="0"/>
              <a:t>The query is going to return the max of the patient name in the available list.</a:t>
            </a:r>
            <a:endParaRPr lang="en-US" dirty="0"/>
          </a:p>
          <a:p>
            <a:endParaRPr lang="en-US" dirty="0"/>
          </a:p>
        </p:txBody>
      </p:sp>
      <p:pic>
        <p:nvPicPr>
          <p:cNvPr id="6" name="Picture 5"/>
          <p:cNvPicPr>
            <a:picLocks noChangeAspect="1"/>
          </p:cNvPicPr>
          <p:nvPr/>
        </p:nvPicPr>
        <p:blipFill>
          <a:blip r:embed="rId2"/>
          <a:stretch>
            <a:fillRect/>
          </a:stretch>
        </p:blipFill>
        <p:spPr>
          <a:xfrm>
            <a:off x="2589212" y="3480544"/>
            <a:ext cx="8194964" cy="541867"/>
          </a:xfrm>
          <a:prstGeom prst="rect">
            <a:avLst/>
          </a:prstGeom>
        </p:spPr>
      </p:pic>
      <p:pic>
        <p:nvPicPr>
          <p:cNvPr id="7" name="Picture 6"/>
          <p:cNvPicPr>
            <a:picLocks noChangeAspect="1"/>
          </p:cNvPicPr>
          <p:nvPr/>
        </p:nvPicPr>
        <p:blipFill>
          <a:blip r:embed="rId3"/>
          <a:stretch>
            <a:fillRect/>
          </a:stretch>
        </p:blipFill>
        <p:spPr>
          <a:xfrm>
            <a:off x="4195103" y="4251011"/>
            <a:ext cx="2057400" cy="812800"/>
          </a:xfrm>
          <a:prstGeom prst="rect">
            <a:avLst/>
          </a:prstGeom>
        </p:spPr>
      </p:pic>
    </p:spTree>
    <p:extLst>
      <p:ext uri="{BB962C8B-B14F-4D97-AF65-F5344CB8AC3E}">
        <p14:creationId xmlns:p14="http://schemas.microsoft.com/office/powerpoint/2010/main" val="1375106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a:t>
            </a:r>
            <a:endParaRPr lang="en-US" dirty="0"/>
          </a:p>
        </p:txBody>
      </p:sp>
      <p:sp>
        <p:nvSpPr>
          <p:cNvPr id="3" name="Content Placeholder 2"/>
          <p:cNvSpPr>
            <a:spLocks noGrp="1"/>
          </p:cNvSpPr>
          <p:nvPr>
            <p:ph idx="1"/>
          </p:nvPr>
        </p:nvSpPr>
        <p:spPr/>
        <p:txBody>
          <a:bodyPr/>
          <a:lstStyle/>
          <a:p>
            <a:r>
              <a:rPr lang="en-US" b="1" dirty="0"/>
              <a:t>AVG – To get the average value of the records: Numbers only </a:t>
            </a:r>
          </a:p>
          <a:p>
            <a:endParaRPr lang="en-US" dirty="0" smtClean="0"/>
          </a:p>
          <a:p>
            <a:endParaRPr lang="en-US" dirty="0"/>
          </a:p>
          <a:p>
            <a:endParaRPr lang="en-US" dirty="0" smtClean="0"/>
          </a:p>
          <a:p>
            <a:endParaRPr lang="en-US" dirty="0"/>
          </a:p>
          <a:p>
            <a:endParaRPr lang="en-US" dirty="0" smtClean="0"/>
          </a:p>
          <a:p>
            <a:r>
              <a:rPr lang="en-US" b="1" dirty="0"/>
              <a:t>ABS(x) – To get the absolute value of x. </a:t>
            </a:r>
          </a:p>
          <a:p>
            <a:endParaRPr lang="en-US" dirty="0"/>
          </a:p>
        </p:txBody>
      </p:sp>
      <p:pic>
        <p:nvPicPr>
          <p:cNvPr id="4" name="Picture 3"/>
          <p:cNvPicPr>
            <a:picLocks noChangeAspect="1"/>
          </p:cNvPicPr>
          <p:nvPr/>
        </p:nvPicPr>
        <p:blipFill>
          <a:blip r:embed="rId2"/>
          <a:stretch>
            <a:fillRect/>
          </a:stretch>
        </p:blipFill>
        <p:spPr>
          <a:xfrm>
            <a:off x="2589212" y="2904811"/>
            <a:ext cx="6159500" cy="1117600"/>
          </a:xfrm>
          <a:prstGeom prst="rect">
            <a:avLst/>
          </a:prstGeom>
        </p:spPr>
      </p:pic>
      <p:pic>
        <p:nvPicPr>
          <p:cNvPr id="5" name="Picture 4"/>
          <p:cNvPicPr>
            <a:picLocks noChangeAspect="1"/>
          </p:cNvPicPr>
          <p:nvPr/>
        </p:nvPicPr>
        <p:blipFill>
          <a:blip r:embed="rId3"/>
          <a:stretch>
            <a:fillRect/>
          </a:stretch>
        </p:blipFill>
        <p:spPr>
          <a:xfrm>
            <a:off x="9072562" y="3019111"/>
            <a:ext cx="2108200" cy="889000"/>
          </a:xfrm>
          <a:prstGeom prst="rect">
            <a:avLst/>
          </a:prstGeom>
        </p:spPr>
      </p:pic>
      <p:pic>
        <p:nvPicPr>
          <p:cNvPr id="6" name="Content Placeholder 3"/>
          <p:cNvPicPr>
            <a:picLocks noChangeAspect="1"/>
          </p:cNvPicPr>
          <p:nvPr/>
        </p:nvPicPr>
        <p:blipFill>
          <a:blip r:embed="rId4"/>
          <a:stretch>
            <a:fillRect/>
          </a:stretch>
        </p:blipFill>
        <p:spPr>
          <a:xfrm>
            <a:off x="2589211" y="5008906"/>
            <a:ext cx="5972897" cy="1206500"/>
          </a:xfrm>
          <a:prstGeom prst="rect">
            <a:avLst/>
          </a:prstGeom>
        </p:spPr>
      </p:pic>
      <p:pic>
        <p:nvPicPr>
          <p:cNvPr id="7" name="Picture 6"/>
          <p:cNvPicPr>
            <a:picLocks noChangeAspect="1"/>
          </p:cNvPicPr>
          <p:nvPr/>
        </p:nvPicPr>
        <p:blipFill>
          <a:blip r:embed="rId5"/>
          <a:stretch>
            <a:fillRect/>
          </a:stretch>
        </p:blipFill>
        <p:spPr>
          <a:xfrm>
            <a:off x="9072562" y="5008906"/>
            <a:ext cx="1391820" cy="1219200"/>
          </a:xfrm>
          <a:prstGeom prst="rect">
            <a:avLst/>
          </a:prstGeom>
        </p:spPr>
      </p:pic>
    </p:spTree>
    <p:extLst>
      <p:ext uri="{BB962C8B-B14F-4D97-AF65-F5344CB8AC3E}">
        <p14:creationId xmlns:p14="http://schemas.microsoft.com/office/powerpoint/2010/main" val="449678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Creation</a:t>
            </a:r>
            <a:endParaRPr lang="en-US" dirty="0"/>
          </a:p>
        </p:txBody>
      </p:sp>
      <p:sp>
        <p:nvSpPr>
          <p:cNvPr id="3" name="Content Placeholder 2"/>
          <p:cNvSpPr>
            <a:spLocks noGrp="1"/>
          </p:cNvSpPr>
          <p:nvPr>
            <p:ph idx="1"/>
          </p:nvPr>
        </p:nvSpPr>
        <p:spPr/>
        <p:txBody>
          <a:bodyPr/>
          <a:lstStyle/>
          <a:p>
            <a:r>
              <a:rPr lang="en-US" dirty="0" smtClean="0"/>
              <a:t>Model has </a:t>
            </a:r>
            <a:r>
              <a:rPr lang="en-US" b="1" dirty="0" smtClean="0"/>
              <a:t>seven </a:t>
            </a:r>
            <a:r>
              <a:rPr lang="en-US" dirty="0" smtClean="0"/>
              <a:t>tables in the model.</a:t>
            </a:r>
            <a:r>
              <a:rPr lang="en-US" b="1" dirty="0" smtClean="0"/>
              <a:t> </a:t>
            </a:r>
            <a:r>
              <a:rPr lang="en-US" dirty="0" smtClean="0"/>
              <a:t>They are:</a:t>
            </a:r>
            <a:endParaRPr lang="en-US" dirty="0"/>
          </a:p>
          <a:p>
            <a:pPr lvl="1"/>
            <a:r>
              <a:rPr lang="en-US" dirty="0" smtClean="0"/>
              <a:t>Patient</a:t>
            </a:r>
          </a:p>
          <a:p>
            <a:pPr lvl="1"/>
            <a:r>
              <a:rPr lang="en-US" dirty="0" smtClean="0"/>
              <a:t>Doctor</a:t>
            </a:r>
          </a:p>
          <a:p>
            <a:pPr lvl="1"/>
            <a:r>
              <a:rPr lang="en-US" dirty="0" smtClean="0"/>
              <a:t>Receptionist</a:t>
            </a:r>
          </a:p>
          <a:p>
            <a:pPr lvl="1"/>
            <a:r>
              <a:rPr lang="en-US" dirty="0" smtClean="0"/>
              <a:t>Nurse</a:t>
            </a:r>
          </a:p>
          <a:p>
            <a:pPr lvl="1"/>
            <a:r>
              <a:rPr lang="en-US" dirty="0" smtClean="0"/>
              <a:t>Room</a:t>
            </a:r>
          </a:p>
          <a:p>
            <a:pPr lvl="1"/>
            <a:r>
              <a:rPr lang="en-US" dirty="0" smtClean="0"/>
              <a:t>Medicine</a:t>
            </a:r>
          </a:p>
          <a:p>
            <a:pPr lvl="1"/>
            <a:r>
              <a:rPr lang="en-US" dirty="0" smtClean="0"/>
              <a:t>Bill</a:t>
            </a:r>
          </a:p>
        </p:txBody>
      </p:sp>
    </p:spTree>
    <p:extLst>
      <p:ext uri="{BB962C8B-B14F-4D97-AF65-F5344CB8AC3E}">
        <p14:creationId xmlns:p14="http://schemas.microsoft.com/office/powerpoint/2010/main" val="1555270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a:t>
            </a:r>
            <a:endParaRPr lang="en-US" dirty="0"/>
          </a:p>
        </p:txBody>
      </p:sp>
      <p:sp>
        <p:nvSpPr>
          <p:cNvPr id="3" name="Content Placeholder 2"/>
          <p:cNvSpPr>
            <a:spLocks noGrp="1"/>
          </p:cNvSpPr>
          <p:nvPr>
            <p:ph idx="1"/>
          </p:nvPr>
        </p:nvSpPr>
        <p:spPr/>
        <p:txBody>
          <a:bodyPr/>
          <a:lstStyle/>
          <a:p>
            <a:r>
              <a:rPr lang="en-US" b="1" dirty="0"/>
              <a:t>Upper(x)/</a:t>
            </a:r>
            <a:r>
              <a:rPr lang="en-US" b="1" dirty="0" err="1"/>
              <a:t>Ucase</a:t>
            </a:r>
            <a:r>
              <a:rPr lang="en-US" b="1" dirty="0"/>
              <a:t>(x) – To convert all characters of x to upper </a:t>
            </a:r>
            <a:r>
              <a:rPr lang="en-US" b="1" dirty="0" smtClean="0"/>
              <a:t>case</a:t>
            </a:r>
          </a:p>
          <a:p>
            <a:r>
              <a:rPr lang="en-US" b="1" dirty="0" smtClean="0"/>
              <a:t>Lower(x</a:t>
            </a:r>
            <a:r>
              <a:rPr lang="en-US" b="1" dirty="0"/>
              <a:t>)/</a:t>
            </a:r>
            <a:r>
              <a:rPr lang="en-US" b="1" dirty="0" err="1"/>
              <a:t>Lcase</a:t>
            </a:r>
            <a:r>
              <a:rPr lang="en-US" b="1" dirty="0"/>
              <a:t>(x) – To convert all characters of x to lower case </a:t>
            </a:r>
          </a:p>
          <a:p>
            <a:endParaRPr lang="en-US" dirty="0" smtClean="0"/>
          </a:p>
          <a:p>
            <a:endParaRPr lang="en-US" dirty="0"/>
          </a:p>
          <a:p>
            <a:endParaRPr lang="en-US" dirty="0" smtClean="0"/>
          </a:p>
          <a:p>
            <a:endParaRPr lang="en-US" dirty="0"/>
          </a:p>
          <a:p>
            <a:endParaRPr lang="is-IS" b="1" dirty="0" smtClean="0"/>
          </a:p>
          <a:p>
            <a:r>
              <a:rPr lang="is-IS" b="1" dirty="0" smtClean="0"/>
              <a:t>Strcmp(s1,s2</a:t>
            </a:r>
            <a:r>
              <a:rPr lang="is-IS" b="1" dirty="0"/>
              <a:t>) – Return s1 &gt; s2 ? 1 : s1 == s2 ? 0 :-1 </a:t>
            </a:r>
          </a:p>
          <a:p>
            <a:endParaRPr lang="en-US" dirty="0" smtClean="0"/>
          </a:p>
        </p:txBody>
      </p:sp>
      <p:pic>
        <p:nvPicPr>
          <p:cNvPr id="4" name="Content Placeholder 3"/>
          <p:cNvPicPr>
            <a:picLocks noChangeAspect="1"/>
          </p:cNvPicPr>
          <p:nvPr/>
        </p:nvPicPr>
        <p:blipFill>
          <a:blip r:embed="rId2"/>
          <a:stretch>
            <a:fillRect/>
          </a:stretch>
        </p:blipFill>
        <p:spPr>
          <a:xfrm>
            <a:off x="2589212" y="3242397"/>
            <a:ext cx="5321733" cy="1224351"/>
          </a:xfrm>
          <a:prstGeom prst="rect">
            <a:avLst/>
          </a:prstGeom>
        </p:spPr>
      </p:pic>
      <p:pic>
        <p:nvPicPr>
          <p:cNvPr id="5" name="Picture 4"/>
          <p:cNvPicPr>
            <a:picLocks noChangeAspect="1"/>
          </p:cNvPicPr>
          <p:nvPr/>
        </p:nvPicPr>
        <p:blipFill>
          <a:blip r:embed="rId3"/>
          <a:stretch>
            <a:fillRect/>
          </a:stretch>
        </p:blipFill>
        <p:spPr>
          <a:xfrm>
            <a:off x="8481173" y="3002171"/>
            <a:ext cx="2699445" cy="1704802"/>
          </a:xfrm>
          <a:prstGeom prst="rect">
            <a:avLst/>
          </a:prstGeom>
        </p:spPr>
      </p:pic>
      <p:pic>
        <p:nvPicPr>
          <p:cNvPr id="6" name="Content Placeholder 3"/>
          <p:cNvPicPr>
            <a:picLocks noChangeAspect="1"/>
          </p:cNvPicPr>
          <p:nvPr/>
        </p:nvPicPr>
        <p:blipFill>
          <a:blip r:embed="rId4"/>
          <a:stretch>
            <a:fillRect/>
          </a:stretch>
        </p:blipFill>
        <p:spPr>
          <a:xfrm>
            <a:off x="2589212" y="5383340"/>
            <a:ext cx="6582497" cy="1055763"/>
          </a:xfrm>
          <a:prstGeom prst="rect">
            <a:avLst/>
          </a:prstGeom>
        </p:spPr>
      </p:pic>
      <p:pic>
        <p:nvPicPr>
          <p:cNvPr id="7" name="Picture 6"/>
          <p:cNvPicPr>
            <a:picLocks noChangeAspect="1"/>
          </p:cNvPicPr>
          <p:nvPr/>
        </p:nvPicPr>
        <p:blipFill>
          <a:blip r:embed="rId5"/>
          <a:stretch>
            <a:fillRect/>
          </a:stretch>
        </p:blipFill>
        <p:spPr>
          <a:xfrm>
            <a:off x="9830160" y="5420293"/>
            <a:ext cx="1016000" cy="1030583"/>
          </a:xfrm>
          <a:prstGeom prst="rect">
            <a:avLst/>
          </a:prstGeom>
        </p:spPr>
      </p:pic>
    </p:spTree>
    <p:extLst>
      <p:ext uri="{BB962C8B-B14F-4D97-AF65-F5344CB8AC3E}">
        <p14:creationId xmlns:p14="http://schemas.microsoft.com/office/powerpoint/2010/main" val="753662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DATE &amp; TIME</a:t>
            </a:r>
            <a:endParaRPr lang="en-US" dirty="0"/>
          </a:p>
        </p:txBody>
      </p:sp>
      <p:sp>
        <p:nvSpPr>
          <p:cNvPr id="3" name="Content Placeholder 2"/>
          <p:cNvSpPr>
            <a:spLocks noGrp="1"/>
          </p:cNvSpPr>
          <p:nvPr>
            <p:ph idx="1"/>
          </p:nvPr>
        </p:nvSpPr>
        <p:spPr/>
        <p:txBody>
          <a:bodyPr/>
          <a:lstStyle/>
          <a:p>
            <a:r>
              <a:rPr lang="en-US" b="1" dirty="0" err="1"/>
              <a:t>CurDate</a:t>
            </a:r>
            <a:r>
              <a:rPr lang="en-US" b="1" dirty="0"/>
              <a:t>()/</a:t>
            </a:r>
            <a:r>
              <a:rPr lang="en-US" b="1" dirty="0" err="1"/>
              <a:t>CurrentDate</a:t>
            </a:r>
            <a:r>
              <a:rPr lang="en-US" b="1" dirty="0"/>
              <a:t>() – get current date </a:t>
            </a:r>
            <a:r>
              <a:rPr lang="en-US" b="1" dirty="0" smtClean="0"/>
              <a:t></a:t>
            </a:r>
          </a:p>
          <a:p>
            <a:r>
              <a:rPr lang="en-US" b="1" dirty="0" err="1" smtClean="0"/>
              <a:t>CurTime</a:t>
            </a:r>
            <a:r>
              <a:rPr lang="en-US" b="1" dirty="0"/>
              <a:t>()/</a:t>
            </a:r>
            <a:r>
              <a:rPr lang="en-US" b="1" dirty="0" err="1"/>
              <a:t>CurrentTime</a:t>
            </a:r>
            <a:r>
              <a:rPr lang="en-US" b="1" dirty="0"/>
              <a:t>() – get current time </a:t>
            </a:r>
          </a:p>
          <a:p>
            <a:endParaRPr lang="en-US" dirty="0" smtClean="0"/>
          </a:p>
          <a:p>
            <a:endParaRPr lang="en-US" dirty="0"/>
          </a:p>
          <a:p>
            <a:endParaRPr lang="en-US" dirty="0" smtClean="0"/>
          </a:p>
          <a:p>
            <a:endParaRPr lang="en-US" dirty="0"/>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2589212" y="3680604"/>
            <a:ext cx="6901152" cy="736600"/>
          </a:xfrm>
          <a:prstGeom prst="rect">
            <a:avLst/>
          </a:prstGeom>
        </p:spPr>
      </p:pic>
      <p:pic>
        <p:nvPicPr>
          <p:cNvPr id="5" name="Picture 4"/>
          <p:cNvPicPr>
            <a:picLocks noChangeAspect="1"/>
          </p:cNvPicPr>
          <p:nvPr/>
        </p:nvPicPr>
        <p:blipFill>
          <a:blip r:embed="rId3"/>
          <a:stretch>
            <a:fillRect/>
          </a:stretch>
        </p:blipFill>
        <p:spPr>
          <a:xfrm>
            <a:off x="2589212" y="4417204"/>
            <a:ext cx="6957364" cy="812800"/>
          </a:xfrm>
          <a:prstGeom prst="rect">
            <a:avLst/>
          </a:prstGeom>
        </p:spPr>
      </p:pic>
    </p:spTree>
    <p:extLst>
      <p:ext uri="{BB962C8B-B14F-4D97-AF65-F5344CB8AC3E}">
        <p14:creationId xmlns:p14="http://schemas.microsoft.com/office/powerpoint/2010/main" val="9549531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DATE &amp; TIME</a:t>
            </a:r>
            <a:endParaRPr lang="en-US" dirty="0"/>
          </a:p>
        </p:txBody>
      </p:sp>
      <p:sp>
        <p:nvSpPr>
          <p:cNvPr id="3" name="Content Placeholder 2"/>
          <p:cNvSpPr>
            <a:spLocks noGrp="1"/>
          </p:cNvSpPr>
          <p:nvPr>
            <p:ph idx="1"/>
          </p:nvPr>
        </p:nvSpPr>
        <p:spPr/>
        <p:txBody>
          <a:bodyPr/>
          <a:lstStyle/>
          <a:p>
            <a:r>
              <a:rPr lang="en-US" b="1" dirty="0"/>
              <a:t>Year(d)/Quarter(d)/Hour(t)/Minute(t)/Second(t</a:t>
            </a:r>
            <a:r>
              <a:rPr lang="en-US" b="1" dirty="0" smtClean="0"/>
              <a:t>)</a:t>
            </a:r>
          </a:p>
          <a:p>
            <a:endParaRPr lang="en-US" b="1" dirty="0"/>
          </a:p>
          <a:p>
            <a:endParaRPr lang="en-US" b="1" dirty="0" smtClean="0"/>
          </a:p>
          <a:p>
            <a:endParaRPr lang="en-US" b="1" dirty="0"/>
          </a:p>
          <a:p>
            <a:endParaRPr lang="en-US" b="1" dirty="0" smtClean="0"/>
          </a:p>
          <a:p>
            <a:r>
              <a:rPr lang="en-US" b="1" dirty="0"/>
              <a:t>Now()/</a:t>
            </a:r>
            <a:r>
              <a:rPr lang="en-US" b="1" dirty="0" err="1"/>
              <a:t>current_timestamp</a:t>
            </a:r>
            <a:r>
              <a:rPr lang="en-US" b="1" dirty="0"/>
              <a:t>()/</a:t>
            </a:r>
            <a:r>
              <a:rPr lang="en-US" b="1" dirty="0" err="1"/>
              <a:t>localtime</a:t>
            </a:r>
            <a:r>
              <a:rPr lang="en-US" b="1" dirty="0"/>
              <a:t>()/</a:t>
            </a:r>
            <a:r>
              <a:rPr lang="en-US" b="1" dirty="0" err="1"/>
              <a:t>sysdate</a:t>
            </a:r>
            <a:r>
              <a:rPr lang="en-US" b="1" dirty="0"/>
              <a:t>() – get current date and time </a:t>
            </a:r>
            <a:endParaRPr lang="en-US" b="1" dirty="0" smtClean="0"/>
          </a:p>
          <a:p>
            <a:pPr marL="0" indent="0">
              <a:buNone/>
            </a:pPr>
            <a:endParaRPr lang="en-US" b="1" dirty="0"/>
          </a:p>
        </p:txBody>
      </p:sp>
      <p:pic>
        <p:nvPicPr>
          <p:cNvPr id="4" name="Picture 3"/>
          <p:cNvPicPr>
            <a:picLocks noChangeAspect="1"/>
          </p:cNvPicPr>
          <p:nvPr/>
        </p:nvPicPr>
        <p:blipFill>
          <a:blip r:embed="rId2"/>
          <a:stretch>
            <a:fillRect/>
          </a:stretch>
        </p:blipFill>
        <p:spPr>
          <a:xfrm>
            <a:off x="2589212" y="2746834"/>
            <a:ext cx="6527079" cy="468123"/>
          </a:xfrm>
          <a:prstGeom prst="rect">
            <a:avLst/>
          </a:prstGeom>
        </p:spPr>
      </p:pic>
      <p:pic>
        <p:nvPicPr>
          <p:cNvPr id="5" name="Picture 4"/>
          <p:cNvPicPr>
            <a:picLocks noChangeAspect="1"/>
          </p:cNvPicPr>
          <p:nvPr/>
        </p:nvPicPr>
        <p:blipFill>
          <a:blip r:embed="rId3"/>
          <a:stretch>
            <a:fillRect/>
          </a:stretch>
        </p:blipFill>
        <p:spPr>
          <a:xfrm>
            <a:off x="2589212" y="3214957"/>
            <a:ext cx="3791697" cy="613234"/>
          </a:xfrm>
          <a:prstGeom prst="rect">
            <a:avLst/>
          </a:prstGeom>
        </p:spPr>
      </p:pic>
      <p:pic>
        <p:nvPicPr>
          <p:cNvPr id="6" name="Picture 5"/>
          <p:cNvPicPr>
            <a:picLocks noChangeAspect="1"/>
          </p:cNvPicPr>
          <p:nvPr/>
        </p:nvPicPr>
        <p:blipFill>
          <a:blip r:embed="rId4"/>
          <a:stretch>
            <a:fillRect/>
          </a:stretch>
        </p:blipFill>
        <p:spPr>
          <a:xfrm>
            <a:off x="2589212" y="5025108"/>
            <a:ext cx="4338061" cy="424000"/>
          </a:xfrm>
          <a:prstGeom prst="rect">
            <a:avLst/>
          </a:prstGeom>
        </p:spPr>
      </p:pic>
      <p:pic>
        <p:nvPicPr>
          <p:cNvPr id="7" name="Picture 6"/>
          <p:cNvPicPr>
            <a:picLocks noChangeAspect="1"/>
          </p:cNvPicPr>
          <p:nvPr/>
        </p:nvPicPr>
        <p:blipFill>
          <a:blip r:embed="rId5"/>
          <a:stretch>
            <a:fillRect/>
          </a:stretch>
        </p:blipFill>
        <p:spPr>
          <a:xfrm>
            <a:off x="7124959" y="5011254"/>
            <a:ext cx="3995873" cy="666454"/>
          </a:xfrm>
          <a:prstGeom prst="rect">
            <a:avLst/>
          </a:prstGeom>
        </p:spPr>
      </p:pic>
    </p:spTree>
    <p:extLst>
      <p:ext uri="{BB962C8B-B14F-4D97-AF65-F5344CB8AC3E}">
        <p14:creationId xmlns:p14="http://schemas.microsoft.com/office/powerpoint/2010/main" val="1752634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INFORMATION</a:t>
            </a:r>
            <a:endParaRPr lang="en-US" dirty="0"/>
          </a:p>
        </p:txBody>
      </p:sp>
      <p:sp>
        <p:nvSpPr>
          <p:cNvPr id="3" name="Content Placeholder 2"/>
          <p:cNvSpPr>
            <a:spLocks noGrp="1"/>
          </p:cNvSpPr>
          <p:nvPr>
            <p:ph idx="1"/>
          </p:nvPr>
        </p:nvSpPr>
        <p:spPr/>
        <p:txBody>
          <a:bodyPr/>
          <a:lstStyle/>
          <a:p>
            <a:r>
              <a:rPr lang="en-US" b="1" dirty="0"/>
              <a:t>Version ()– get version of current </a:t>
            </a:r>
            <a:r>
              <a:rPr lang="en-US" b="1" dirty="0" smtClean="0"/>
              <a:t>database</a:t>
            </a:r>
            <a:endParaRPr lang="en-US" b="1" dirty="0"/>
          </a:p>
          <a:p>
            <a:r>
              <a:rPr lang="en-US" b="1" dirty="0" err="1" smtClean="0"/>
              <a:t>Connection_ID</a:t>
            </a:r>
            <a:r>
              <a:rPr lang="en-US" b="1" dirty="0"/>
              <a:t>() – get number of connections to the server  </a:t>
            </a:r>
            <a:endParaRPr lang="en-US" b="1" dirty="0" smtClean="0"/>
          </a:p>
          <a:p>
            <a:r>
              <a:rPr lang="en-US" b="1" dirty="0" smtClean="0"/>
              <a:t>Database</a:t>
            </a:r>
            <a:r>
              <a:rPr lang="en-US" b="1" dirty="0"/>
              <a:t>() /Schema() – get database name </a:t>
            </a:r>
            <a:endParaRPr lang="en-US" b="1" dirty="0" smtClean="0"/>
          </a:p>
          <a:p>
            <a:endParaRPr lang="en-US" b="1" dirty="0"/>
          </a:p>
          <a:p>
            <a:endParaRPr lang="en-US" b="1" dirty="0"/>
          </a:p>
          <a:p>
            <a:endParaRPr lang="en-US" dirty="0"/>
          </a:p>
        </p:txBody>
      </p:sp>
      <p:pic>
        <p:nvPicPr>
          <p:cNvPr id="4" name="Picture 3"/>
          <p:cNvPicPr>
            <a:picLocks noChangeAspect="1"/>
          </p:cNvPicPr>
          <p:nvPr/>
        </p:nvPicPr>
        <p:blipFill>
          <a:blip r:embed="rId2"/>
          <a:stretch>
            <a:fillRect/>
          </a:stretch>
        </p:blipFill>
        <p:spPr>
          <a:xfrm>
            <a:off x="2485159" y="3815195"/>
            <a:ext cx="7614805" cy="723900"/>
          </a:xfrm>
          <a:prstGeom prst="rect">
            <a:avLst/>
          </a:prstGeom>
        </p:spPr>
      </p:pic>
      <p:pic>
        <p:nvPicPr>
          <p:cNvPr id="5" name="Picture 4"/>
          <p:cNvPicPr>
            <a:picLocks noChangeAspect="1"/>
          </p:cNvPicPr>
          <p:nvPr/>
        </p:nvPicPr>
        <p:blipFill>
          <a:blip r:embed="rId3"/>
          <a:stretch>
            <a:fillRect/>
          </a:stretch>
        </p:blipFill>
        <p:spPr>
          <a:xfrm>
            <a:off x="2589212" y="4741403"/>
            <a:ext cx="6553200" cy="939800"/>
          </a:xfrm>
          <a:prstGeom prst="rect">
            <a:avLst/>
          </a:prstGeom>
        </p:spPr>
      </p:pic>
    </p:spTree>
    <p:extLst>
      <p:ext uri="{BB962C8B-B14F-4D97-AF65-F5344CB8AC3E}">
        <p14:creationId xmlns:p14="http://schemas.microsoft.com/office/powerpoint/2010/main" val="1636608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JOINS</a:t>
            </a:r>
            <a:endParaRPr lang="en-US" dirty="0"/>
          </a:p>
        </p:txBody>
      </p:sp>
      <p:sp>
        <p:nvSpPr>
          <p:cNvPr id="3" name="Content Placeholder 2"/>
          <p:cNvSpPr>
            <a:spLocks noGrp="1"/>
          </p:cNvSpPr>
          <p:nvPr>
            <p:ph idx="1"/>
          </p:nvPr>
        </p:nvSpPr>
        <p:spPr/>
        <p:txBody>
          <a:bodyPr/>
          <a:lstStyle/>
          <a:p>
            <a:r>
              <a:rPr lang="en-US" b="1" dirty="0" smtClean="0"/>
              <a:t>What are JOINS?</a:t>
            </a:r>
          </a:p>
          <a:p>
            <a:r>
              <a:rPr lang="en-US" dirty="0"/>
              <a:t>A </a:t>
            </a:r>
            <a:r>
              <a:rPr lang="en-US" b="1" dirty="0"/>
              <a:t>SQL join</a:t>
            </a:r>
            <a:r>
              <a:rPr lang="en-US" dirty="0"/>
              <a:t> clause combines records from two or more tables in a relational database. It creates a set that can be saved as a table or used as it is. A </a:t>
            </a:r>
            <a:r>
              <a:rPr lang="en-US" b="1" dirty="0"/>
              <a:t>JOIN</a:t>
            </a:r>
            <a:r>
              <a:rPr lang="en-US" dirty="0"/>
              <a:t> is a means for combining fields from two tables (or more) by using values common to each</a:t>
            </a:r>
            <a:r>
              <a:rPr lang="en-US" dirty="0" smtClean="0"/>
              <a:t>.</a:t>
            </a:r>
          </a:p>
          <a:p>
            <a:endParaRPr lang="en-US" b="1" dirty="0"/>
          </a:p>
          <a:p>
            <a:r>
              <a:rPr lang="en-US" dirty="0"/>
              <a:t>A </a:t>
            </a:r>
            <a:r>
              <a:rPr lang="en-US" b="1" dirty="0"/>
              <a:t>JOIN</a:t>
            </a:r>
            <a:r>
              <a:rPr lang="en-US" dirty="0"/>
              <a:t> is a means for combining fields from two tables by using values common to each. </a:t>
            </a:r>
          </a:p>
          <a:p>
            <a:pPr marL="0" indent="0">
              <a:buNone/>
            </a:pPr>
            <a:endParaRPr lang="en-US" b="1" dirty="0"/>
          </a:p>
        </p:txBody>
      </p:sp>
    </p:spTree>
    <p:extLst>
      <p:ext uri="{BB962C8B-B14F-4D97-AF65-F5344CB8AC3E}">
        <p14:creationId xmlns:p14="http://schemas.microsoft.com/office/powerpoint/2010/main" val="1151708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JOINS</a:t>
            </a:r>
            <a:endParaRPr lang="en-US" dirty="0"/>
          </a:p>
        </p:txBody>
      </p:sp>
      <p:sp>
        <p:nvSpPr>
          <p:cNvPr id="3" name="Content Placeholder 2"/>
          <p:cNvSpPr>
            <a:spLocks noGrp="1"/>
          </p:cNvSpPr>
          <p:nvPr>
            <p:ph idx="1"/>
          </p:nvPr>
        </p:nvSpPr>
        <p:spPr/>
        <p:txBody>
          <a:bodyPr/>
          <a:lstStyle/>
          <a:p>
            <a:r>
              <a:rPr lang="en-US" dirty="0"/>
              <a:t>In a normalized database, groups of data are stored in individual tables, and relationships are established between those tables to link related data - access data in different tables to carry out an operation affected by those relationships </a:t>
            </a:r>
          </a:p>
          <a:p>
            <a:r>
              <a:rPr lang="en-US" dirty="0"/>
              <a:t>To support the capability to access data in multiple tables, SQL allows you to create joins in a statement that define how data is accessed in multiple </a:t>
            </a:r>
            <a:r>
              <a:rPr lang="en-US" dirty="0" smtClean="0"/>
              <a:t>tables</a:t>
            </a:r>
          </a:p>
          <a:p>
            <a:r>
              <a:rPr lang="en-US" dirty="0"/>
              <a:t>Most commonly used in select statements, but can also be used in update and delete statements </a:t>
            </a:r>
          </a:p>
          <a:p>
            <a:endParaRPr lang="en-US" dirty="0" smtClean="0"/>
          </a:p>
          <a:p>
            <a:endParaRPr lang="en-US" dirty="0"/>
          </a:p>
        </p:txBody>
      </p:sp>
    </p:spTree>
    <p:extLst>
      <p:ext uri="{BB962C8B-B14F-4D97-AF65-F5344CB8AC3E}">
        <p14:creationId xmlns:p14="http://schemas.microsoft.com/office/powerpoint/2010/main" val="1497018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JOIN STATEMENT</a:t>
            </a:r>
            <a:endParaRPr lang="en-US" dirty="0"/>
          </a:p>
        </p:txBody>
      </p:sp>
      <p:sp>
        <p:nvSpPr>
          <p:cNvPr id="3" name="Content Placeholder 2"/>
          <p:cNvSpPr>
            <a:spLocks noGrp="1"/>
          </p:cNvSpPr>
          <p:nvPr>
            <p:ph idx="1"/>
          </p:nvPr>
        </p:nvSpPr>
        <p:spPr/>
        <p:txBody>
          <a:bodyPr>
            <a:normAutofit/>
          </a:bodyPr>
          <a:lstStyle/>
          <a:p>
            <a:r>
              <a:rPr lang="en-US" dirty="0"/>
              <a:t>INNER JOIN: returns rows when there is a match in both </a:t>
            </a:r>
            <a:r>
              <a:rPr lang="en-US" dirty="0" smtClean="0"/>
              <a:t>tables.</a:t>
            </a:r>
          </a:p>
          <a:p>
            <a:r>
              <a:rPr lang="en-US" dirty="0" smtClean="0"/>
              <a:t>LEFT </a:t>
            </a:r>
            <a:r>
              <a:rPr lang="en-US" dirty="0"/>
              <a:t>JOIN: returns all rows from the left table, even if there are no matches in the </a:t>
            </a:r>
            <a:r>
              <a:rPr lang="en-US" dirty="0" smtClean="0"/>
              <a:t>right </a:t>
            </a:r>
            <a:r>
              <a:rPr lang="en-US" dirty="0"/>
              <a:t>table. </a:t>
            </a:r>
          </a:p>
          <a:p>
            <a:r>
              <a:rPr lang="en-US" dirty="0"/>
              <a:t>RIGHT JOIN: returns all rows from the right table, even if there are no matches in the left table. </a:t>
            </a:r>
          </a:p>
          <a:p>
            <a:r>
              <a:rPr lang="en-US" dirty="0"/>
              <a:t>FULL JOIN: </a:t>
            </a:r>
            <a:r>
              <a:rPr lang="en-US" dirty="0" smtClean="0"/>
              <a:t>returns </a:t>
            </a:r>
            <a:r>
              <a:rPr lang="en-US" dirty="0"/>
              <a:t>rows when there is a match in one of the </a:t>
            </a:r>
            <a:r>
              <a:rPr lang="en-US" dirty="0" smtClean="0"/>
              <a:t>tables.</a:t>
            </a:r>
          </a:p>
          <a:p>
            <a:r>
              <a:rPr lang="en-US" dirty="0" smtClean="0"/>
              <a:t>SELF </a:t>
            </a:r>
            <a:r>
              <a:rPr lang="en-US" dirty="0"/>
              <a:t>JOIN: is used to join a table to itself as if the table were two tables, temporarily </a:t>
            </a:r>
            <a:r>
              <a:rPr lang="en-US" dirty="0" smtClean="0"/>
              <a:t>renaming </a:t>
            </a:r>
            <a:r>
              <a:rPr lang="en-US" dirty="0"/>
              <a:t>at least one table in the SQL statement. </a:t>
            </a:r>
          </a:p>
          <a:p>
            <a:r>
              <a:rPr lang="en-US" dirty="0"/>
              <a:t>CARTESIAN JOIN: returns the Cartesian product of the sets of records from the two or more joined tables. </a:t>
            </a:r>
          </a:p>
          <a:p>
            <a:endParaRPr lang="en-US" dirty="0"/>
          </a:p>
        </p:txBody>
      </p:sp>
    </p:spTree>
    <p:extLst>
      <p:ext uri="{BB962C8B-B14F-4D97-AF65-F5344CB8AC3E}">
        <p14:creationId xmlns:p14="http://schemas.microsoft.com/office/powerpoint/2010/main" val="477840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lstStyle/>
          <a:p>
            <a:r>
              <a:rPr lang="en-US" dirty="0"/>
              <a:t>An inner join produces a result set that is limited to the rows where there is a match in both tables for what we're looking for. </a:t>
            </a:r>
          </a:p>
          <a:p>
            <a:r>
              <a:rPr lang="en-US" dirty="0"/>
              <a:t>If you don't know which kind of join you need, this will usually be your best bet.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773" y="3761960"/>
            <a:ext cx="7256118" cy="2642905"/>
          </a:xfrm>
          <a:prstGeom prst="rect">
            <a:avLst/>
          </a:prstGeom>
        </p:spPr>
      </p:pic>
    </p:spTree>
    <p:extLst>
      <p:ext uri="{BB962C8B-B14F-4D97-AF65-F5344CB8AC3E}">
        <p14:creationId xmlns:p14="http://schemas.microsoft.com/office/powerpoint/2010/main" val="1626952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lstStyle/>
          <a:p>
            <a:r>
              <a:rPr lang="en-US" dirty="0" smtClean="0"/>
              <a:t>The query is going to return the patient name and medicine taken by them for the medicines whose price is greater than 7000. </a:t>
            </a:r>
            <a:endParaRPr lang="en-US" dirty="0"/>
          </a:p>
        </p:txBody>
      </p:sp>
      <p:pic>
        <p:nvPicPr>
          <p:cNvPr id="4" name="Content Placeholder 3"/>
          <p:cNvPicPr>
            <a:picLocks noChangeAspect="1"/>
          </p:cNvPicPr>
          <p:nvPr/>
        </p:nvPicPr>
        <p:blipFill>
          <a:blip r:embed="rId2"/>
          <a:stretch>
            <a:fillRect/>
          </a:stretch>
        </p:blipFill>
        <p:spPr>
          <a:xfrm>
            <a:off x="2708136" y="3188184"/>
            <a:ext cx="4660073" cy="2260600"/>
          </a:xfrm>
          <a:prstGeom prst="rect">
            <a:avLst/>
          </a:prstGeom>
        </p:spPr>
      </p:pic>
      <p:pic>
        <p:nvPicPr>
          <p:cNvPr id="5" name="Picture 4"/>
          <p:cNvPicPr>
            <a:picLocks noChangeAspect="1"/>
          </p:cNvPicPr>
          <p:nvPr/>
        </p:nvPicPr>
        <p:blipFill>
          <a:blip r:embed="rId3"/>
          <a:stretch>
            <a:fillRect/>
          </a:stretch>
        </p:blipFill>
        <p:spPr>
          <a:xfrm>
            <a:off x="7971284" y="3087070"/>
            <a:ext cx="3419377" cy="2542342"/>
          </a:xfrm>
          <a:prstGeom prst="rect">
            <a:avLst/>
          </a:prstGeom>
        </p:spPr>
      </p:pic>
    </p:spTree>
    <p:extLst>
      <p:ext uri="{BB962C8B-B14F-4D97-AF65-F5344CB8AC3E}">
        <p14:creationId xmlns:p14="http://schemas.microsoft.com/office/powerpoint/2010/main" val="283524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lstStyle/>
          <a:p>
            <a:r>
              <a:rPr lang="en-US" dirty="0" smtClean="0"/>
              <a:t>The query is going to return the list of all the patients with their room ID who are admit in ‘Semi-Private’ room.</a:t>
            </a:r>
            <a:endParaRPr lang="en-US" dirty="0"/>
          </a:p>
        </p:txBody>
      </p:sp>
      <p:pic>
        <p:nvPicPr>
          <p:cNvPr id="4" name="Content Placeholder 3"/>
          <p:cNvPicPr>
            <a:picLocks noChangeAspect="1"/>
          </p:cNvPicPr>
          <p:nvPr/>
        </p:nvPicPr>
        <p:blipFill>
          <a:blip r:embed="rId2"/>
          <a:stretch>
            <a:fillRect/>
          </a:stretch>
        </p:blipFill>
        <p:spPr>
          <a:xfrm>
            <a:off x="2589212" y="2962897"/>
            <a:ext cx="9411752" cy="1635608"/>
          </a:xfrm>
          <a:prstGeom prst="rect">
            <a:avLst/>
          </a:prstGeom>
        </p:spPr>
      </p:pic>
      <p:pic>
        <p:nvPicPr>
          <p:cNvPr id="5" name="Picture 4"/>
          <p:cNvPicPr>
            <a:picLocks noChangeAspect="1"/>
          </p:cNvPicPr>
          <p:nvPr/>
        </p:nvPicPr>
        <p:blipFill>
          <a:blip r:embed="rId3"/>
          <a:stretch>
            <a:fillRect/>
          </a:stretch>
        </p:blipFill>
        <p:spPr>
          <a:xfrm>
            <a:off x="2589212" y="4710701"/>
            <a:ext cx="6032500" cy="1434201"/>
          </a:xfrm>
          <a:prstGeom prst="rect">
            <a:avLst/>
          </a:prstGeom>
        </p:spPr>
      </p:pic>
    </p:spTree>
    <p:extLst>
      <p:ext uri="{BB962C8B-B14F-4D97-AF65-F5344CB8AC3E}">
        <p14:creationId xmlns:p14="http://schemas.microsoft.com/office/powerpoint/2010/main" val="2081542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Creation</a:t>
            </a:r>
            <a:endParaRPr lang="en-US" dirty="0"/>
          </a:p>
        </p:txBody>
      </p:sp>
      <p:sp>
        <p:nvSpPr>
          <p:cNvPr id="3" name="Content Placeholder 2"/>
          <p:cNvSpPr>
            <a:spLocks noGrp="1"/>
          </p:cNvSpPr>
          <p:nvPr>
            <p:ph idx="1"/>
          </p:nvPr>
        </p:nvSpPr>
        <p:spPr/>
        <p:txBody>
          <a:bodyPr/>
          <a:lstStyle/>
          <a:p>
            <a:r>
              <a:rPr lang="en-GB" altLang="en-US" b="1" dirty="0" smtClean="0"/>
              <a:t>CREATE </a:t>
            </a:r>
            <a:r>
              <a:rPr lang="en-GB" altLang="en-US" dirty="0" smtClean="0"/>
              <a:t>command is used for creating table</a:t>
            </a:r>
            <a:endParaRPr lang="en-GB" altLang="en-US" b="1" dirty="0"/>
          </a:p>
          <a:p>
            <a:r>
              <a:rPr lang="en-GB" altLang="en-US" dirty="0"/>
              <a:t>In practice, they are usually created in the implementation phase later on in the development process</a:t>
            </a:r>
          </a:p>
          <a:p>
            <a:r>
              <a:rPr lang="en-GB" altLang="en-US" dirty="0"/>
              <a:t>However, we create them here to explain some concepts</a:t>
            </a:r>
          </a:p>
          <a:p>
            <a:r>
              <a:rPr lang="en-GB" altLang="en-US" dirty="0"/>
              <a:t>One table is created for each table shown in the relational </a:t>
            </a:r>
            <a:r>
              <a:rPr lang="en-GB" altLang="en-US" dirty="0" smtClean="0"/>
              <a:t>schema</a:t>
            </a:r>
            <a:endParaRPr lang="en-GB" altLang="en-US" dirty="0"/>
          </a:p>
        </p:txBody>
      </p:sp>
    </p:spTree>
    <p:extLst>
      <p:ext uri="{BB962C8B-B14F-4D97-AF65-F5344CB8AC3E}">
        <p14:creationId xmlns:p14="http://schemas.microsoft.com/office/powerpoint/2010/main" val="2579892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OUTER JOIN</a:t>
            </a:r>
            <a:endParaRPr lang="en-US" dirty="0"/>
          </a:p>
        </p:txBody>
      </p:sp>
      <p:sp>
        <p:nvSpPr>
          <p:cNvPr id="3" name="Content Placeholder 2"/>
          <p:cNvSpPr>
            <a:spLocks noGrp="1"/>
          </p:cNvSpPr>
          <p:nvPr>
            <p:ph idx="1"/>
          </p:nvPr>
        </p:nvSpPr>
        <p:spPr/>
        <p:txBody>
          <a:bodyPr/>
          <a:lstStyle/>
          <a:p>
            <a:r>
              <a:rPr lang="en-US" dirty="0"/>
              <a:t>A </a:t>
            </a:r>
            <a:r>
              <a:rPr lang="en-US" b="1" dirty="0"/>
              <a:t>LEFT OUTER JOIN</a:t>
            </a:r>
            <a:r>
              <a:rPr lang="en-US" dirty="0"/>
              <a:t> is one of the </a:t>
            </a:r>
            <a:r>
              <a:rPr lang="en-US" b="1" dirty="0" smtClean="0"/>
              <a:t>JOIN </a:t>
            </a:r>
            <a:r>
              <a:rPr lang="en-US" dirty="0" smtClean="0"/>
              <a:t>operations </a:t>
            </a:r>
            <a:r>
              <a:rPr lang="en-US" dirty="0"/>
              <a:t>that allow you to specify a </a:t>
            </a:r>
            <a:r>
              <a:rPr lang="en-US" b="1" dirty="0"/>
              <a:t>join</a:t>
            </a:r>
            <a:r>
              <a:rPr lang="en-US" dirty="0"/>
              <a:t> clause. It preserves the unmatched rows from the first (</a:t>
            </a:r>
            <a:r>
              <a:rPr lang="en-US" b="1" dirty="0"/>
              <a:t>left</a:t>
            </a:r>
            <a:r>
              <a:rPr lang="en-US" dirty="0"/>
              <a:t>) table, </a:t>
            </a:r>
            <a:r>
              <a:rPr lang="en-US" b="1" dirty="0"/>
              <a:t>joining</a:t>
            </a:r>
            <a:r>
              <a:rPr lang="en-US" dirty="0"/>
              <a:t> them with a NULL row in the shape of the second (right) table.</a:t>
            </a:r>
            <a:r>
              <a:rPr lang="en-US" dirty="0" smtClean="0"/>
              <a:t>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648" y="3798405"/>
            <a:ext cx="5758622" cy="2006047"/>
          </a:xfrm>
          <a:prstGeom prst="rect">
            <a:avLst/>
          </a:prstGeom>
        </p:spPr>
      </p:pic>
    </p:spTree>
    <p:extLst>
      <p:ext uri="{BB962C8B-B14F-4D97-AF65-F5344CB8AC3E}">
        <p14:creationId xmlns:p14="http://schemas.microsoft.com/office/powerpoint/2010/main" val="1976524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OUTER JOIN</a:t>
            </a:r>
            <a:endParaRPr lang="en-US" dirty="0"/>
          </a:p>
        </p:txBody>
      </p:sp>
      <p:sp>
        <p:nvSpPr>
          <p:cNvPr id="3" name="Content Placeholder 2"/>
          <p:cNvSpPr>
            <a:spLocks noGrp="1"/>
          </p:cNvSpPr>
          <p:nvPr>
            <p:ph idx="1"/>
          </p:nvPr>
        </p:nvSpPr>
        <p:spPr/>
        <p:txBody>
          <a:bodyPr/>
          <a:lstStyle/>
          <a:p>
            <a:r>
              <a:rPr lang="en-US" dirty="0" smtClean="0"/>
              <a:t>The query is going to return the list of all the nurses allotted to the emergency room  type.</a:t>
            </a:r>
            <a:endParaRPr lang="en-US" dirty="0"/>
          </a:p>
        </p:txBody>
      </p:sp>
      <p:pic>
        <p:nvPicPr>
          <p:cNvPr id="4" name="Content Placeholder 3"/>
          <p:cNvPicPr>
            <a:picLocks noChangeAspect="1"/>
          </p:cNvPicPr>
          <p:nvPr/>
        </p:nvPicPr>
        <p:blipFill>
          <a:blip r:embed="rId2"/>
          <a:stretch>
            <a:fillRect/>
          </a:stretch>
        </p:blipFill>
        <p:spPr>
          <a:xfrm>
            <a:off x="2589212" y="2923141"/>
            <a:ext cx="9309100" cy="1474543"/>
          </a:xfrm>
          <a:prstGeom prst="rect">
            <a:avLst/>
          </a:prstGeom>
        </p:spPr>
      </p:pic>
      <p:pic>
        <p:nvPicPr>
          <p:cNvPr id="5" name="Picture 4"/>
          <p:cNvPicPr>
            <a:picLocks noChangeAspect="1"/>
          </p:cNvPicPr>
          <p:nvPr/>
        </p:nvPicPr>
        <p:blipFill>
          <a:blip r:embed="rId3"/>
          <a:stretch>
            <a:fillRect/>
          </a:stretch>
        </p:blipFill>
        <p:spPr>
          <a:xfrm>
            <a:off x="4418012" y="4566207"/>
            <a:ext cx="4057357" cy="2100424"/>
          </a:xfrm>
          <a:prstGeom prst="rect">
            <a:avLst/>
          </a:prstGeom>
        </p:spPr>
      </p:pic>
    </p:spTree>
    <p:extLst>
      <p:ext uri="{BB962C8B-B14F-4D97-AF65-F5344CB8AC3E}">
        <p14:creationId xmlns:p14="http://schemas.microsoft.com/office/powerpoint/2010/main" val="14500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OUTER JOIN</a:t>
            </a:r>
            <a:endParaRPr lang="en-US" dirty="0"/>
          </a:p>
        </p:txBody>
      </p:sp>
      <p:sp>
        <p:nvSpPr>
          <p:cNvPr id="3" name="Content Placeholder 2"/>
          <p:cNvSpPr>
            <a:spLocks noGrp="1"/>
          </p:cNvSpPr>
          <p:nvPr>
            <p:ph idx="1"/>
          </p:nvPr>
        </p:nvSpPr>
        <p:spPr/>
        <p:txBody>
          <a:bodyPr/>
          <a:lstStyle/>
          <a:p>
            <a:r>
              <a:rPr lang="en-US" dirty="0" smtClean="0"/>
              <a:t>The query is going to return the list of all the male nurses and the room allotted to them.</a:t>
            </a:r>
            <a:endParaRPr lang="en-US" dirty="0"/>
          </a:p>
        </p:txBody>
      </p:sp>
      <p:pic>
        <p:nvPicPr>
          <p:cNvPr id="4" name="Content Placeholder 3"/>
          <p:cNvPicPr>
            <a:picLocks noChangeAspect="1"/>
          </p:cNvPicPr>
          <p:nvPr/>
        </p:nvPicPr>
        <p:blipFill>
          <a:blip r:embed="rId2"/>
          <a:stretch>
            <a:fillRect/>
          </a:stretch>
        </p:blipFill>
        <p:spPr>
          <a:xfrm>
            <a:off x="2589212" y="2848689"/>
            <a:ext cx="8915400" cy="923279"/>
          </a:xfrm>
          <a:prstGeom prst="rect">
            <a:avLst/>
          </a:prstGeom>
        </p:spPr>
      </p:pic>
      <p:pic>
        <p:nvPicPr>
          <p:cNvPr id="5" name="Picture 4"/>
          <p:cNvPicPr>
            <a:picLocks noChangeAspect="1"/>
          </p:cNvPicPr>
          <p:nvPr/>
        </p:nvPicPr>
        <p:blipFill>
          <a:blip r:embed="rId3"/>
          <a:stretch>
            <a:fillRect/>
          </a:stretch>
        </p:blipFill>
        <p:spPr>
          <a:xfrm>
            <a:off x="3397594" y="3886268"/>
            <a:ext cx="6162861" cy="2853591"/>
          </a:xfrm>
          <a:prstGeom prst="rect">
            <a:avLst/>
          </a:prstGeom>
        </p:spPr>
      </p:pic>
    </p:spTree>
    <p:extLst>
      <p:ext uri="{BB962C8B-B14F-4D97-AF65-F5344CB8AC3E}">
        <p14:creationId xmlns:p14="http://schemas.microsoft.com/office/powerpoint/2010/main" val="1046385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OUTER JOIN</a:t>
            </a:r>
            <a:endParaRPr lang="en-US" dirty="0"/>
          </a:p>
        </p:txBody>
      </p:sp>
      <p:sp>
        <p:nvSpPr>
          <p:cNvPr id="3" name="Content Placeholder 2"/>
          <p:cNvSpPr>
            <a:spLocks noGrp="1"/>
          </p:cNvSpPr>
          <p:nvPr>
            <p:ph idx="1"/>
          </p:nvPr>
        </p:nvSpPr>
        <p:spPr/>
        <p:txBody>
          <a:bodyPr/>
          <a:lstStyle/>
          <a:p>
            <a:r>
              <a:rPr lang="en-US" dirty="0"/>
              <a:t>A </a:t>
            </a:r>
            <a:r>
              <a:rPr lang="en-US" b="1" dirty="0"/>
              <a:t>RIGHT OUTER JOIN</a:t>
            </a:r>
            <a:r>
              <a:rPr lang="en-US" dirty="0"/>
              <a:t> is one of the </a:t>
            </a:r>
            <a:r>
              <a:rPr lang="en-US" b="1" dirty="0"/>
              <a:t>JOIN</a:t>
            </a:r>
            <a:r>
              <a:rPr lang="en-US" dirty="0"/>
              <a:t> operations that allow you to specify a </a:t>
            </a:r>
            <a:r>
              <a:rPr lang="en-US" b="1" dirty="0"/>
              <a:t>JOIN</a:t>
            </a:r>
            <a:r>
              <a:rPr lang="en-US" dirty="0"/>
              <a:t> clause. It preserves the unmatched rows from the second (</a:t>
            </a:r>
            <a:r>
              <a:rPr lang="en-US" b="1" dirty="0"/>
              <a:t>right</a:t>
            </a:r>
            <a:r>
              <a:rPr lang="en-US" dirty="0"/>
              <a:t>) table, </a:t>
            </a:r>
            <a:r>
              <a:rPr lang="en-US" b="1" dirty="0"/>
              <a:t>joining</a:t>
            </a:r>
            <a:r>
              <a:rPr lang="en-US" dirty="0"/>
              <a:t> them with a NULL in the shape of the first (left) table. A LEFT </a:t>
            </a:r>
            <a:r>
              <a:rPr lang="en-US" b="1" dirty="0"/>
              <a:t>OUTER JOIN</a:t>
            </a:r>
            <a:r>
              <a:rPr lang="en-US" dirty="0"/>
              <a:t> B is equivalent to B </a:t>
            </a:r>
            <a:r>
              <a:rPr lang="en-US" b="1" dirty="0"/>
              <a:t>RIGHT OUTER JOIN</a:t>
            </a:r>
            <a:r>
              <a:rPr lang="en-US" dirty="0"/>
              <a:t> A, with the columns in a different order.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292" y="4168147"/>
            <a:ext cx="2667000" cy="1743075"/>
          </a:xfrm>
          <a:prstGeom prst="rect">
            <a:avLst/>
          </a:prstGeom>
        </p:spPr>
      </p:pic>
    </p:spTree>
    <p:extLst>
      <p:ext uri="{BB962C8B-B14F-4D97-AF65-F5344CB8AC3E}">
        <p14:creationId xmlns:p14="http://schemas.microsoft.com/office/powerpoint/2010/main" val="863866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OUTER JOIN</a:t>
            </a:r>
            <a:endParaRPr lang="en-US" dirty="0"/>
          </a:p>
        </p:txBody>
      </p:sp>
      <p:sp>
        <p:nvSpPr>
          <p:cNvPr id="3" name="Content Placeholder 2"/>
          <p:cNvSpPr>
            <a:spLocks noGrp="1"/>
          </p:cNvSpPr>
          <p:nvPr>
            <p:ph idx="1"/>
          </p:nvPr>
        </p:nvSpPr>
        <p:spPr/>
        <p:txBody>
          <a:bodyPr/>
          <a:lstStyle/>
          <a:p>
            <a:r>
              <a:rPr lang="en-US" dirty="0" smtClean="0"/>
              <a:t>The query is going to return the list of the medicine given to the patient who are admitted after 1</a:t>
            </a:r>
            <a:r>
              <a:rPr lang="en-US" baseline="30000" dirty="0" smtClean="0"/>
              <a:t>st</a:t>
            </a:r>
            <a:r>
              <a:rPr lang="en-US" dirty="0" smtClean="0"/>
              <a:t> January, 2014</a:t>
            </a:r>
            <a:endParaRPr lang="en-US" dirty="0"/>
          </a:p>
        </p:txBody>
      </p:sp>
      <p:pic>
        <p:nvPicPr>
          <p:cNvPr id="4" name="Content Placeholder 3"/>
          <p:cNvPicPr>
            <a:picLocks noChangeAspect="1"/>
          </p:cNvPicPr>
          <p:nvPr/>
        </p:nvPicPr>
        <p:blipFill>
          <a:blip r:embed="rId2"/>
          <a:stretch>
            <a:fillRect/>
          </a:stretch>
        </p:blipFill>
        <p:spPr>
          <a:xfrm>
            <a:off x="2669906" y="2909970"/>
            <a:ext cx="8834706" cy="1313448"/>
          </a:xfrm>
          <a:prstGeom prst="rect">
            <a:avLst/>
          </a:prstGeom>
        </p:spPr>
      </p:pic>
      <p:pic>
        <p:nvPicPr>
          <p:cNvPr id="5" name="Picture 4"/>
          <p:cNvPicPr>
            <a:picLocks noChangeAspect="1"/>
          </p:cNvPicPr>
          <p:nvPr/>
        </p:nvPicPr>
        <p:blipFill>
          <a:blip r:embed="rId3"/>
          <a:stretch>
            <a:fillRect/>
          </a:stretch>
        </p:blipFill>
        <p:spPr>
          <a:xfrm>
            <a:off x="5451682" y="4234528"/>
            <a:ext cx="3668720" cy="1905294"/>
          </a:xfrm>
          <a:prstGeom prst="rect">
            <a:avLst/>
          </a:prstGeom>
        </p:spPr>
      </p:pic>
    </p:spTree>
    <p:extLst>
      <p:ext uri="{BB962C8B-B14F-4D97-AF65-F5344CB8AC3E}">
        <p14:creationId xmlns:p14="http://schemas.microsoft.com/office/powerpoint/2010/main" val="2010828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OUTER JOIN</a:t>
            </a:r>
            <a:endParaRPr lang="en-US" dirty="0"/>
          </a:p>
        </p:txBody>
      </p:sp>
      <p:sp>
        <p:nvSpPr>
          <p:cNvPr id="3" name="Content Placeholder 2"/>
          <p:cNvSpPr>
            <a:spLocks noGrp="1"/>
          </p:cNvSpPr>
          <p:nvPr>
            <p:ph idx="1"/>
          </p:nvPr>
        </p:nvSpPr>
        <p:spPr/>
        <p:txBody>
          <a:bodyPr/>
          <a:lstStyle/>
          <a:p>
            <a:r>
              <a:rPr lang="en-US" dirty="0" smtClean="0"/>
              <a:t>The right outer join is performed on the patient and doctor table to </a:t>
            </a:r>
            <a:r>
              <a:rPr lang="en-US" dirty="0" err="1" smtClean="0"/>
              <a:t>retrive</a:t>
            </a:r>
            <a:r>
              <a:rPr lang="en-US" dirty="0" smtClean="0"/>
              <a:t> the list of all the patients attended by doctors.</a:t>
            </a:r>
            <a:endParaRPr lang="en-US" dirty="0"/>
          </a:p>
        </p:txBody>
      </p:sp>
      <p:pic>
        <p:nvPicPr>
          <p:cNvPr id="4" name="Content Placeholder 3"/>
          <p:cNvPicPr>
            <a:picLocks noChangeAspect="1"/>
          </p:cNvPicPr>
          <p:nvPr/>
        </p:nvPicPr>
        <p:blipFill>
          <a:blip r:embed="rId2"/>
          <a:stretch>
            <a:fillRect/>
          </a:stretch>
        </p:blipFill>
        <p:spPr>
          <a:xfrm>
            <a:off x="2589212" y="3034771"/>
            <a:ext cx="8612325" cy="928763"/>
          </a:xfrm>
          <a:prstGeom prst="rect">
            <a:avLst/>
          </a:prstGeom>
        </p:spPr>
      </p:pic>
      <p:pic>
        <p:nvPicPr>
          <p:cNvPr id="5" name="Picture 4"/>
          <p:cNvPicPr>
            <a:picLocks noChangeAspect="1"/>
          </p:cNvPicPr>
          <p:nvPr/>
        </p:nvPicPr>
        <p:blipFill>
          <a:blip r:embed="rId3"/>
          <a:stretch>
            <a:fillRect/>
          </a:stretch>
        </p:blipFill>
        <p:spPr>
          <a:xfrm>
            <a:off x="5073987" y="4012112"/>
            <a:ext cx="4913522" cy="1899110"/>
          </a:xfrm>
          <a:prstGeom prst="rect">
            <a:avLst/>
          </a:prstGeom>
        </p:spPr>
      </p:pic>
    </p:spTree>
    <p:extLst>
      <p:ext uri="{BB962C8B-B14F-4D97-AF65-F5344CB8AC3E}">
        <p14:creationId xmlns:p14="http://schemas.microsoft.com/office/powerpoint/2010/main" val="1044799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JOIN</a:t>
            </a:r>
            <a:endParaRPr lang="en-US" dirty="0"/>
          </a:p>
        </p:txBody>
      </p:sp>
      <p:sp>
        <p:nvSpPr>
          <p:cNvPr id="3" name="Content Placeholder 2"/>
          <p:cNvSpPr>
            <a:spLocks noGrp="1"/>
          </p:cNvSpPr>
          <p:nvPr>
            <p:ph idx="1"/>
          </p:nvPr>
        </p:nvSpPr>
        <p:spPr/>
        <p:txBody>
          <a:bodyPr/>
          <a:lstStyle/>
          <a:p>
            <a:r>
              <a:rPr lang="en-US" dirty="0"/>
              <a:t>A full outer join, or just outer join, produces a result set with all of the rows of both tables, regardless of whether there are any matches. Similarly to the left and right joins, we call the empty spaces null.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034" y="3535570"/>
            <a:ext cx="3032539" cy="1841500"/>
          </a:xfrm>
          <a:prstGeom prst="rect">
            <a:avLst/>
          </a:prstGeom>
        </p:spPr>
      </p:pic>
    </p:spTree>
    <p:extLst>
      <p:ext uri="{BB962C8B-B14F-4D97-AF65-F5344CB8AC3E}">
        <p14:creationId xmlns:p14="http://schemas.microsoft.com/office/powerpoint/2010/main" val="2120713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OUTER JOIN</a:t>
            </a:r>
            <a:endParaRPr lang="en-US" dirty="0"/>
          </a:p>
        </p:txBody>
      </p:sp>
      <p:sp>
        <p:nvSpPr>
          <p:cNvPr id="3" name="Content Placeholder 2"/>
          <p:cNvSpPr>
            <a:spLocks noGrp="1"/>
          </p:cNvSpPr>
          <p:nvPr>
            <p:ph idx="1"/>
          </p:nvPr>
        </p:nvSpPr>
        <p:spPr/>
        <p:txBody>
          <a:bodyPr/>
          <a:lstStyle/>
          <a:p>
            <a:r>
              <a:rPr lang="en-US" dirty="0" smtClean="0"/>
              <a:t>This query is going to return the list of all the nurses and room from the database.</a:t>
            </a:r>
            <a:endParaRPr lang="en-US" dirty="0"/>
          </a:p>
        </p:txBody>
      </p:sp>
      <p:pic>
        <p:nvPicPr>
          <p:cNvPr id="4" name="Picture 3"/>
          <p:cNvPicPr>
            <a:picLocks noChangeAspect="1"/>
          </p:cNvPicPr>
          <p:nvPr/>
        </p:nvPicPr>
        <p:blipFill>
          <a:blip r:embed="rId2"/>
          <a:stretch>
            <a:fillRect/>
          </a:stretch>
        </p:blipFill>
        <p:spPr>
          <a:xfrm>
            <a:off x="2970281" y="3193221"/>
            <a:ext cx="4437684" cy="1869109"/>
          </a:xfrm>
          <a:prstGeom prst="rect">
            <a:avLst/>
          </a:prstGeom>
        </p:spPr>
      </p:pic>
      <p:pic>
        <p:nvPicPr>
          <p:cNvPr id="5" name="Picture 4"/>
          <p:cNvPicPr>
            <a:picLocks noChangeAspect="1"/>
          </p:cNvPicPr>
          <p:nvPr/>
        </p:nvPicPr>
        <p:blipFill>
          <a:blip r:embed="rId3"/>
          <a:stretch>
            <a:fillRect/>
          </a:stretch>
        </p:blipFill>
        <p:spPr>
          <a:xfrm>
            <a:off x="8046334" y="3193221"/>
            <a:ext cx="3231266" cy="2491961"/>
          </a:xfrm>
          <a:prstGeom prst="rect">
            <a:avLst/>
          </a:prstGeom>
        </p:spPr>
      </p:pic>
    </p:spTree>
    <p:extLst>
      <p:ext uri="{BB962C8B-B14F-4D97-AF65-F5344CB8AC3E}">
        <p14:creationId xmlns:p14="http://schemas.microsoft.com/office/powerpoint/2010/main" val="1050478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JOIN</a:t>
            </a:r>
            <a:endParaRPr lang="en-US" dirty="0"/>
          </a:p>
        </p:txBody>
      </p:sp>
      <p:sp>
        <p:nvSpPr>
          <p:cNvPr id="3" name="Content Placeholder 2"/>
          <p:cNvSpPr>
            <a:spLocks noGrp="1"/>
          </p:cNvSpPr>
          <p:nvPr>
            <p:ph idx="1"/>
          </p:nvPr>
        </p:nvSpPr>
        <p:spPr/>
        <p:txBody>
          <a:bodyPr/>
          <a:lstStyle/>
          <a:p>
            <a:r>
              <a:rPr lang="en-US" dirty="0"/>
              <a:t>The cross join returns a table with a potentially very large number of rows. The row count of the result is equal to the number of rows in the first table times the number of rows in the second table. Each row is a combination of the rows of the first and second table.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331" y="3548822"/>
            <a:ext cx="3302000" cy="2463800"/>
          </a:xfrm>
          <a:prstGeom prst="rect">
            <a:avLst/>
          </a:prstGeom>
        </p:spPr>
      </p:pic>
    </p:spTree>
    <p:extLst>
      <p:ext uri="{BB962C8B-B14F-4D97-AF65-F5344CB8AC3E}">
        <p14:creationId xmlns:p14="http://schemas.microsoft.com/office/powerpoint/2010/main" val="927894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JOIN</a:t>
            </a:r>
            <a:endParaRPr lang="en-US" dirty="0"/>
          </a:p>
        </p:txBody>
      </p:sp>
      <p:pic>
        <p:nvPicPr>
          <p:cNvPr id="5" name="Content Placeholder 4"/>
          <p:cNvPicPr>
            <a:picLocks noGrp="1" noChangeAspect="1"/>
          </p:cNvPicPr>
          <p:nvPr>
            <p:ph idx="1"/>
          </p:nvPr>
        </p:nvPicPr>
        <p:blipFill>
          <a:blip r:embed="rId2"/>
          <a:stretch>
            <a:fillRect/>
          </a:stretch>
        </p:blipFill>
        <p:spPr>
          <a:xfrm>
            <a:off x="2589212" y="2970143"/>
            <a:ext cx="8915400" cy="2821057"/>
          </a:xfrm>
          <a:prstGeom prst="rect">
            <a:avLst/>
          </a:prstGeom>
        </p:spPr>
      </p:pic>
      <p:pic>
        <p:nvPicPr>
          <p:cNvPr id="4" name="Picture 3"/>
          <p:cNvPicPr>
            <a:picLocks noChangeAspect="1"/>
          </p:cNvPicPr>
          <p:nvPr/>
        </p:nvPicPr>
        <p:blipFill>
          <a:blip r:embed="rId3"/>
          <a:stretch>
            <a:fillRect/>
          </a:stretch>
        </p:blipFill>
        <p:spPr>
          <a:xfrm>
            <a:off x="2589212" y="2133600"/>
            <a:ext cx="5245100" cy="700708"/>
          </a:xfrm>
          <a:prstGeom prst="rect">
            <a:avLst/>
          </a:prstGeom>
        </p:spPr>
      </p:pic>
    </p:spTree>
    <p:extLst>
      <p:ext uri="{BB962C8B-B14F-4D97-AF65-F5344CB8AC3E}">
        <p14:creationId xmlns:p14="http://schemas.microsoft.com/office/powerpoint/2010/main" val="9184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Creation</a:t>
            </a:r>
            <a:endParaRPr lang="en-US" dirty="0"/>
          </a:p>
        </p:txBody>
      </p:sp>
      <p:sp>
        <p:nvSpPr>
          <p:cNvPr id="3" name="Content Placeholder 2"/>
          <p:cNvSpPr>
            <a:spLocks noGrp="1"/>
          </p:cNvSpPr>
          <p:nvPr>
            <p:ph idx="1"/>
          </p:nvPr>
        </p:nvSpPr>
        <p:spPr/>
        <p:txBody>
          <a:bodyPr/>
          <a:lstStyle/>
          <a:p>
            <a:r>
              <a:rPr lang="en-GB" altLang="en-US" dirty="0"/>
              <a:t>Each attribute is defined, taking the data type and length from the domain definitions</a:t>
            </a:r>
          </a:p>
          <a:p>
            <a:r>
              <a:rPr lang="en-GB" altLang="en-US" dirty="0"/>
              <a:t>For example, the attribute </a:t>
            </a:r>
            <a:r>
              <a:rPr lang="en-GB" altLang="en-US" dirty="0" err="1" smtClean="0"/>
              <a:t>Patient_Name</a:t>
            </a:r>
            <a:r>
              <a:rPr lang="en-GB" altLang="en-US" dirty="0" smtClean="0"/>
              <a:t> can </a:t>
            </a:r>
            <a:r>
              <a:rPr lang="en-GB" altLang="en-US" dirty="0"/>
              <a:t>be defined as a VARCHAR (variable character) type with length 25</a:t>
            </a:r>
          </a:p>
          <a:p>
            <a:r>
              <a:rPr lang="en-GB" altLang="en-US" dirty="0"/>
              <a:t>By specifying </a:t>
            </a:r>
            <a:r>
              <a:rPr lang="en-GB" altLang="en-US" b="1" dirty="0"/>
              <a:t>NOT NULL</a:t>
            </a:r>
            <a:r>
              <a:rPr lang="en-GB" altLang="en-US" dirty="0"/>
              <a:t>, each attribute can be constrained from being assigned a null value</a:t>
            </a:r>
          </a:p>
          <a:p>
            <a:r>
              <a:rPr lang="en-GB" altLang="en-US" dirty="0"/>
              <a:t>The primary key for each table is specified using the </a:t>
            </a:r>
            <a:r>
              <a:rPr lang="en-GB" altLang="en-US" b="1" dirty="0"/>
              <a:t>PRIMARY KEY </a:t>
            </a:r>
            <a:r>
              <a:rPr lang="en-GB" altLang="en-US" dirty="0"/>
              <a:t>clause at the end of each table definition</a:t>
            </a:r>
          </a:p>
          <a:p>
            <a:endParaRPr lang="en-US" dirty="0"/>
          </a:p>
        </p:txBody>
      </p:sp>
    </p:spTree>
    <p:extLst>
      <p:ext uri="{BB962C8B-B14F-4D97-AF65-F5344CB8AC3E}">
        <p14:creationId xmlns:p14="http://schemas.microsoft.com/office/powerpoint/2010/main" val="255606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 within Queries</a:t>
            </a:r>
            <a:endParaRPr lang="en-US" dirty="0"/>
          </a:p>
        </p:txBody>
      </p:sp>
      <p:sp>
        <p:nvSpPr>
          <p:cNvPr id="3" name="Content Placeholder 2"/>
          <p:cNvSpPr>
            <a:spLocks noGrp="1"/>
          </p:cNvSpPr>
          <p:nvPr>
            <p:ph idx="1"/>
          </p:nvPr>
        </p:nvSpPr>
        <p:spPr/>
        <p:txBody>
          <a:bodyPr>
            <a:normAutofit/>
          </a:bodyPr>
          <a:lstStyle/>
          <a:p>
            <a:r>
              <a:rPr lang="en-US" dirty="0"/>
              <a:t>SQL allows queries within queries, or </a:t>
            </a:r>
            <a:r>
              <a:rPr lang="en-US" dirty="0" err="1"/>
              <a:t>subqueries</a:t>
            </a:r>
            <a:r>
              <a:rPr lang="en-US" dirty="0"/>
              <a:t>, which are SELECT statements inside SELECT statements. </a:t>
            </a:r>
          </a:p>
          <a:p>
            <a:r>
              <a:rPr lang="en-US" dirty="0" err="1" smtClean="0"/>
              <a:t>Subqueries</a:t>
            </a:r>
            <a:r>
              <a:rPr lang="en-US" dirty="0" smtClean="0"/>
              <a:t> </a:t>
            </a:r>
            <a:r>
              <a:rPr lang="en-US" dirty="0"/>
              <a:t>can actually be very </a:t>
            </a:r>
            <a:r>
              <a:rPr lang="en-US" dirty="0" smtClean="0"/>
              <a:t>useful</a:t>
            </a:r>
            <a:r>
              <a:rPr lang="en-US" dirty="0"/>
              <a:t> </a:t>
            </a:r>
            <a:r>
              <a:rPr lang="en-US" dirty="0" smtClean="0"/>
              <a:t>however, is that they can consume a lot of processing, disk, and memory </a:t>
            </a:r>
            <a:r>
              <a:rPr lang="en-US" dirty="0"/>
              <a:t>resources. </a:t>
            </a:r>
          </a:p>
          <a:p>
            <a:r>
              <a:rPr lang="en-US" dirty="0" smtClean="0"/>
              <a:t>A </a:t>
            </a:r>
            <a:r>
              <a:rPr lang="en-US" dirty="0" err="1"/>
              <a:t>subquery’s</a:t>
            </a:r>
            <a:r>
              <a:rPr lang="en-US" dirty="0"/>
              <a:t> syntax is just the same as a normal SELECT query’s syntax. </a:t>
            </a:r>
          </a:p>
          <a:p>
            <a:r>
              <a:rPr lang="en-US" dirty="0" smtClean="0"/>
              <a:t>As </a:t>
            </a:r>
            <a:r>
              <a:rPr lang="en-US" dirty="0"/>
              <a:t>with a normal SELECT statement, a </a:t>
            </a:r>
            <a:r>
              <a:rPr lang="en-US" dirty="0" err="1"/>
              <a:t>subquery</a:t>
            </a:r>
            <a:r>
              <a:rPr lang="en-US" dirty="0"/>
              <a:t> can contain joins, WHERE clauses, HAVING clauses, and GROUP BY clauses. </a:t>
            </a:r>
          </a:p>
          <a:p>
            <a:r>
              <a:rPr lang="en-US" dirty="0" err="1" smtClean="0"/>
              <a:t>Subqueries</a:t>
            </a:r>
            <a:r>
              <a:rPr lang="en-US" dirty="0" smtClean="0"/>
              <a:t> </a:t>
            </a:r>
            <a:r>
              <a:rPr lang="en-US" dirty="0"/>
              <a:t>are particularly powerful when coupled with SQL operators such as IN, ANY, SOME, and ALL. </a:t>
            </a:r>
          </a:p>
          <a:p>
            <a:r>
              <a:rPr lang="en-US" dirty="0" smtClean="0"/>
              <a:t>Note</a:t>
            </a:r>
            <a:r>
              <a:rPr lang="en-US" dirty="0"/>
              <a:t>: versions of MySQL prior to version 4.1 do not fully support </a:t>
            </a:r>
            <a:r>
              <a:rPr lang="en-US" dirty="0" err="1"/>
              <a:t>subqueries</a:t>
            </a:r>
            <a:r>
              <a:rPr lang="en-US" dirty="0"/>
              <a:t> </a:t>
            </a:r>
          </a:p>
          <a:p>
            <a:endParaRPr lang="en-US" dirty="0"/>
          </a:p>
        </p:txBody>
      </p:sp>
    </p:spTree>
    <p:extLst>
      <p:ext uri="{BB962C8B-B14F-4D97-AF65-F5344CB8AC3E}">
        <p14:creationId xmlns:p14="http://schemas.microsoft.com/office/powerpoint/2010/main" val="10214556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 QUERY</a:t>
            </a:r>
            <a:endParaRPr lang="en-US" dirty="0"/>
          </a:p>
        </p:txBody>
      </p:sp>
      <p:sp>
        <p:nvSpPr>
          <p:cNvPr id="3" name="Content Placeholder 2"/>
          <p:cNvSpPr>
            <a:spLocks noGrp="1"/>
          </p:cNvSpPr>
          <p:nvPr>
            <p:ph idx="1"/>
          </p:nvPr>
        </p:nvSpPr>
        <p:spPr/>
        <p:txBody>
          <a:bodyPr/>
          <a:lstStyle/>
          <a:p>
            <a:r>
              <a:rPr lang="en-US" b="1" dirty="0" smtClean="0"/>
              <a:t>What is a SUBQUERY?</a:t>
            </a:r>
          </a:p>
          <a:p>
            <a:r>
              <a:rPr lang="en-US" dirty="0"/>
              <a:t>A </a:t>
            </a:r>
            <a:r>
              <a:rPr lang="en-US" b="1" dirty="0" err="1"/>
              <a:t>subquery</a:t>
            </a:r>
            <a:r>
              <a:rPr lang="en-US" dirty="0"/>
              <a:t> is a query within another query, also known as a nested query. A </a:t>
            </a:r>
            <a:r>
              <a:rPr lang="en-US" b="1" dirty="0" err="1"/>
              <a:t>subquery</a:t>
            </a:r>
            <a:r>
              <a:rPr lang="en-US" dirty="0"/>
              <a:t> is used to return data that will be used in the main query as a condition to further restrict the data to be retrieved</a:t>
            </a:r>
            <a:r>
              <a:rPr lang="en-US" dirty="0" smtClean="0"/>
              <a:t>. </a:t>
            </a:r>
            <a:r>
              <a:rPr lang="en-US" b="1" dirty="0" err="1" smtClean="0"/>
              <a:t>Subqueries</a:t>
            </a:r>
            <a:r>
              <a:rPr lang="en-US" dirty="0"/>
              <a:t> are used with the SELECT, INSERT, UPDATE, and DELETE statements</a:t>
            </a:r>
            <a:r>
              <a:rPr lang="en-US" dirty="0" smtClean="0"/>
              <a:t>.</a:t>
            </a:r>
          </a:p>
          <a:p>
            <a:endParaRPr lang="en-US" b="1" dirty="0"/>
          </a:p>
          <a:p>
            <a:r>
              <a:rPr lang="en-US" b="1" dirty="0" smtClean="0"/>
              <a:t>SYNTAX</a:t>
            </a:r>
          </a:p>
          <a:p>
            <a:r>
              <a:rPr lang="en-US" b="1" dirty="0"/>
              <a:t>( SELECT [DISTINCT] </a:t>
            </a:r>
            <a:r>
              <a:rPr lang="en-US" b="1" dirty="0" err="1"/>
              <a:t>subquery_select_parameter</a:t>
            </a:r>
            <a:r>
              <a:rPr lang="en-US" b="1" dirty="0"/>
              <a:t> FROM {</a:t>
            </a:r>
            <a:r>
              <a:rPr lang="en-US" b="1" dirty="0" err="1"/>
              <a:t>table_name</a:t>
            </a:r>
            <a:r>
              <a:rPr lang="en-US" b="1" dirty="0"/>
              <a:t> | </a:t>
            </a:r>
            <a:r>
              <a:rPr lang="en-US" b="1" dirty="0" err="1"/>
              <a:t>view_name</a:t>
            </a:r>
            <a:r>
              <a:rPr lang="en-US" b="1" dirty="0"/>
              <a:t>} {</a:t>
            </a:r>
            <a:r>
              <a:rPr lang="en-US" b="1" dirty="0" err="1"/>
              <a:t>table_name</a:t>
            </a:r>
            <a:r>
              <a:rPr lang="en-US" b="1" dirty="0"/>
              <a:t> | </a:t>
            </a:r>
            <a:r>
              <a:rPr lang="en-US" b="1" dirty="0" err="1"/>
              <a:t>view_name</a:t>
            </a:r>
            <a:r>
              <a:rPr lang="en-US" b="1" dirty="0"/>
              <a:t>} ... [WHERE </a:t>
            </a:r>
            <a:r>
              <a:rPr lang="en-US" b="1" dirty="0" err="1"/>
              <a:t>search_conditions</a:t>
            </a:r>
            <a:r>
              <a:rPr lang="en-US" b="1" dirty="0"/>
              <a:t>] [GROUP BY </a:t>
            </a:r>
            <a:r>
              <a:rPr lang="en-US" b="1" dirty="0" err="1"/>
              <a:t>column_name</a:t>
            </a:r>
            <a:r>
              <a:rPr lang="en-US" b="1" dirty="0"/>
              <a:t> [,</a:t>
            </a:r>
            <a:r>
              <a:rPr lang="en-US" b="1" dirty="0" err="1"/>
              <a:t>column_name</a:t>
            </a:r>
            <a:r>
              <a:rPr lang="en-US" b="1" dirty="0"/>
              <a:t> ] ...] [HAVING </a:t>
            </a:r>
            <a:r>
              <a:rPr lang="en-US" b="1" dirty="0" err="1"/>
              <a:t>search_conditions</a:t>
            </a:r>
            <a:r>
              <a:rPr lang="en-US" b="1" dirty="0"/>
              <a:t>] )</a:t>
            </a:r>
          </a:p>
        </p:txBody>
      </p:sp>
    </p:spTree>
    <p:extLst>
      <p:ext uri="{BB962C8B-B14F-4D97-AF65-F5344CB8AC3E}">
        <p14:creationId xmlns:p14="http://schemas.microsoft.com/office/powerpoint/2010/main" val="620969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37758"/>
            <a:ext cx="8911687" cy="1280890"/>
          </a:xfrm>
        </p:spPr>
        <p:txBody>
          <a:bodyPr/>
          <a:lstStyle/>
          <a:p>
            <a:r>
              <a:rPr lang="en-US" dirty="0" smtClean="0"/>
              <a:t>SUB QUERY</a:t>
            </a:r>
            <a:endParaRPr lang="en-US" dirty="0"/>
          </a:p>
        </p:txBody>
      </p:sp>
      <p:sp>
        <p:nvSpPr>
          <p:cNvPr id="3" name="Content Placeholder 2"/>
          <p:cNvSpPr>
            <a:spLocks noGrp="1"/>
          </p:cNvSpPr>
          <p:nvPr>
            <p:ph idx="1"/>
          </p:nvPr>
        </p:nvSpPr>
        <p:spPr/>
        <p:txBody>
          <a:bodyPr/>
          <a:lstStyle/>
          <a:p>
            <a:r>
              <a:rPr lang="en-US" dirty="0" smtClean="0"/>
              <a:t>The query is going to return the list of patients whose bill amount is greater than 80,000.</a:t>
            </a:r>
            <a:endParaRPr lang="en-US" dirty="0"/>
          </a:p>
          <a:p>
            <a:pPr marL="0" indent="0">
              <a:buNone/>
            </a:pPr>
            <a:endParaRPr lang="en-US" dirty="0" smtClean="0"/>
          </a:p>
          <a:p>
            <a:pPr marL="0" indent="0">
              <a:buNone/>
            </a:pPr>
            <a:endParaRPr lang="en-US" dirty="0"/>
          </a:p>
        </p:txBody>
      </p:sp>
      <p:pic>
        <p:nvPicPr>
          <p:cNvPr id="13" name="Content Placeholder 3"/>
          <p:cNvPicPr>
            <a:picLocks noChangeAspect="1"/>
          </p:cNvPicPr>
          <p:nvPr/>
        </p:nvPicPr>
        <p:blipFill>
          <a:blip r:embed="rId2"/>
          <a:stretch>
            <a:fillRect/>
          </a:stretch>
        </p:blipFill>
        <p:spPr>
          <a:xfrm>
            <a:off x="2778399" y="3066644"/>
            <a:ext cx="8280557" cy="1145449"/>
          </a:xfrm>
          <a:prstGeom prst="rect">
            <a:avLst/>
          </a:prstGeom>
        </p:spPr>
      </p:pic>
      <p:pic>
        <p:nvPicPr>
          <p:cNvPr id="14" name="Picture 13"/>
          <p:cNvPicPr>
            <a:picLocks noChangeAspect="1"/>
          </p:cNvPicPr>
          <p:nvPr/>
        </p:nvPicPr>
        <p:blipFill>
          <a:blip r:embed="rId3"/>
          <a:stretch>
            <a:fillRect/>
          </a:stretch>
        </p:blipFill>
        <p:spPr>
          <a:xfrm>
            <a:off x="4554331" y="4356786"/>
            <a:ext cx="4169898" cy="1933655"/>
          </a:xfrm>
          <a:prstGeom prst="rect">
            <a:avLst/>
          </a:prstGeom>
        </p:spPr>
      </p:pic>
    </p:spTree>
    <p:extLst>
      <p:ext uri="{BB962C8B-B14F-4D97-AF65-F5344CB8AC3E}">
        <p14:creationId xmlns:p14="http://schemas.microsoft.com/office/powerpoint/2010/main" val="2017866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 QUERY within SUB QUERY</a:t>
            </a:r>
            <a:endParaRPr lang="en-US" dirty="0"/>
          </a:p>
        </p:txBody>
      </p:sp>
      <p:sp>
        <p:nvSpPr>
          <p:cNvPr id="3" name="Content Placeholder 2"/>
          <p:cNvSpPr>
            <a:spLocks noGrp="1"/>
          </p:cNvSpPr>
          <p:nvPr>
            <p:ph idx="1"/>
          </p:nvPr>
        </p:nvSpPr>
        <p:spPr/>
        <p:txBody>
          <a:bodyPr/>
          <a:lstStyle/>
          <a:p>
            <a:r>
              <a:rPr lang="en-US" dirty="0" smtClean="0"/>
              <a:t>This query is going to return the doctor name of the patient whose has the maximum bill amount.</a:t>
            </a:r>
            <a:endParaRPr lang="en-US" dirty="0"/>
          </a:p>
        </p:txBody>
      </p:sp>
      <p:pic>
        <p:nvPicPr>
          <p:cNvPr id="4" name="Content Placeholder 3"/>
          <p:cNvPicPr>
            <a:picLocks noChangeAspect="1"/>
          </p:cNvPicPr>
          <p:nvPr/>
        </p:nvPicPr>
        <p:blipFill>
          <a:blip r:embed="rId2"/>
          <a:stretch>
            <a:fillRect/>
          </a:stretch>
        </p:blipFill>
        <p:spPr>
          <a:xfrm>
            <a:off x="2589212" y="3148427"/>
            <a:ext cx="8915400" cy="1239481"/>
          </a:xfrm>
          <a:prstGeom prst="rect">
            <a:avLst/>
          </a:prstGeom>
        </p:spPr>
      </p:pic>
      <p:pic>
        <p:nvPicPr>
          <p:cNvPr id="5" name="Picture 4"/>
          <p:cNvPicPr>
            <a:picLocks noChangeAspect="1"/>
          </p:cNvPicPr>
          <p:nvPr/>
        </p:nvPicPr>
        <p:blipFill>
          <a:blip r:embed="rId3"/>
          <a:stretch>
            <a:fillRect/>
          </a:stretch>
        </p:blipFill>
        <p:spPr>
          <a:xfrm>
            <a:off x="2589212" y="4682269"/>
            <a:ext cx="1701800" cy="774700"/>
          </a:xfrm>
          <a:prstGeom prst="rect">
            <a:avLst/>
          </a:prstGeom>
        </p:spPr>
      </p:pic>
    </p:spTree>
    <p:extLst>
      <p:ext uri="{BB962C8B-B14F-4D97-AF65-F5344CB8AC3E}">
        <p14:creationId xmlns:p14="http://schemas.microsoft.com/office/powerpoint/2010/main" val="1226276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 queries </a:t>
            </a:r>
            <a:r>
              <a:rPr lang="en-US" dirty="0"/>
              <a:t>in a SELECT list </a:t>
            </a:r>
          </a:p>
        </p:txBody>
      </p:sp>
      <p:sp>
        <p:nvSpPr>
          <p:cNvPr id="3" name="Content Placeholder 2"/>
          <p:cNvSpPr>
            <a:spLocks noGrp="1"/>
          </p:cNvSpPr>
          <p:nvPr>
            <p:ph idx="1"/>
          </p:nvPr>
        </p:nvSpPr>
        <p:spPr/>
        <p:txBody>
          <a:bodyPr/>
          <a:lstStyle/>
          <a:p>
            <a:r>
              <a:rPr lang="en-US" dirty="0"/>
              <a:t>You can include a </a:t>
            </a:r>
            <a:r>
              <a:rPr lang="en-US" dirty="0" err="1"/>
              <a:t>subquery</a:t>
            </a:r>
            <a:r>
              <a:rPr lang="en-US" dirty="0"/>
              <a:t> as one of the expressions returning a value in a SELECT query, just as you can include a single column. </a:t>
            </a:r>
          </a:p>
          <a:p>
            <a:r>
              <a:rPr lang="en-US" dirty="0" smtClean="0"/>
              <a:t>However</a:t>
            </a:r>
            <a:r>
              <a:rPr lang="en-US" dirty="0"/>
              <a:t>, the </a:t>
            </a:r>
            <a:r>
              <a:rPr lang="en-US" dirty="0" err="1"/>
              <a:t>subquery</a:t>
            </a:r>
            <a:r>
              <a:rPr lang="en-US" dirty="0"/>
              <a:t> must return just one record in one expression, in what is known as a scalar </a:t>
            </a:r>
            <a:r>
              <a:rPr lang="en-US" dirty="0" err="1"/>
              <a:t>subquery</a:t>
            </a:r>
            <a:r>
              <a:rPr lang="en-US" dirty="0"/>
              <a:t>. </a:t>
            </a:r>
          </a:p>
          <a:p>
            <a:r>
              <a:rPr lang="en-US" dirty="0" smtClean="0"/>
              <a:t>The </a:t>
            </a:r>
            <a:r>
              <a:rPr lang="en-US" dirty="0" err="1"/>
              <a:t>subquery</a:t>
            </a:r>
            <a:r>
              <a:rPr lang="en-US" dirty="0"/>
              <a:t> must also be enclosed in brackets. </a:t>
            </a:r>
          </a:p>
          <a:p>
            <a:endParaRPr lang="en-US" dirty="0"/>
          </a:p>
        </p:txBody>
      </p:sp>
    </p:spTree>
    <p:extLst>
      <p:ext uri="{BB962C8B-B14F-4D97-AF65-F5344CB8AC3E}">
        <p14:creationId xmlns:p14="http://schemas.microsoft.com/office/powerpoint/2010/main" val="634911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a:t>
            </a:r>
            <a:endParaRPr lang="en-US" dirty="0"/>
          </a:p>
        </p:txBody>
      </p:sp>
      <p:sp>
        <p:nvSpPr>
          <p:cNvPr id="3" name="Content Placeholder 2"/>
          <p:cNvSpPr>
            <a:spLocks noGrp="1"/>
          </p:cNvSpPr>
          <p:nvPr>
            <p:ph idx="1"/>
          </p:nvPr>
        </p:nvSpPr>
        <p:spPr/>
        <p:txBody>
          <a:bodyPr/>
          <a:lstStyle/>
          <a:p>
            <a:r>
              <a:rPr lang="en-US" b="1" dirty="0"/>
              <a:t>What is an Operator in SQL?</a:t>
            </a:r>
          </a:p>
          <a:p>
            <a:r>
              <a:rPr lang="en-US" dirty="0"/>
              <a:t>An operator is a reserved word or a character used primarily in an SQL statement's WHERE clause to perform operation(s), such as comparisons and arithmetic operations.</a:t>
            </a:r>
          </a:p>
          <a:p>
            <a:r>
              <a:rPr lang="en-US" dirty="0"/>
              <a:t>Operators are used to specify conditions in an SQL statement and to serve as conjunctions for multiple conditions in a statement.</a:t>
            </a:r>
          </a:p>
          <a:p>
            <a:endParaRPr lang="en-US" dirty="0"/>
          </a:p>
        </p:txBody>
      </p:sp>
    </p:spTree>
    <p:extLst>
      <p:ext uri="{BB962C8B-B14F-4D97-AF65-F5344CB8AC3E}">
        <p14:creationId xmlns:p14="http://schemas.microsoft.com/office/powerpoint/2010/main" val="1110024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OPERATOR</a:t>
            </a:r>
            <a:endParaRPr lang="en-US" dirty="0"/>
          </a:p>
        </p:txBody>
      </p:sp>
      <p:sp>
        <p:nvSpPr>
          <p:cNvPr id="3" name="Content Placeholder 2"/>
          <p:cNvSpPr>
            <a:spLocks noGrp="1"/>
          </p:cNvSpPr>
          <p:nvPr>
            <p:ph idx="1"/>
          </p:nvPr>
        </p:nvSpPr>
        <p:spPr/>
        <p:txBody>
          <a:bodyPr/>
          <a:lstStyle/>
          <a:p>
            <a:r>
              <a:rPr lang="en-US" dirty="0"/>
              <a:t>The IN operator is used to compare a value to a list of literal values that have been specified.</a:t>
            </a:r>
            <a:endParaRPr lang="en-US" b="1" dirty="0"/>
          </a:p>
        </p:txBody>
      </p:sp>
      <p:pic>
        <p:nvPicPr>
          <p:cNvPr id="4" name="Picture 3"/>
          <p:cNvPicPr>
            <a:picLocks noChangeAspect="1"/>
          </p:cNvPicPr>
          <p:nvPr/>
        </p:nvPicPr>
        <p:blipFill>
          <a:blip r:embed="rId2"/>
          <a:stretch>
            <a:fillRect/>
          </a:stretch>
        </p:blipFill>
        <p:spPr>
          <a:xfrm>
            <a:off x="2589212" y="3163910"/>
            <a:ext cx="8915400" cy="1204628"/>
          </a:xfrm>
          <a:prstGeom prst="rect">
            <a:avLst/>
          </a:prstGeom>
        </p:spPr>
      </p:pic>
      <p:pic>
        <p:nvPicPr>
          <p:cNvPr id="5" name="Picture 4"/>
          <p:cNvPicPr>
            <a:picLocks noChangeAspect="1"/>
          </p:cNvPicPr>
          <p:nvPr/>
        </p:nvPicPr>
        <p:blipFill>
          <a:blip r:embed="rId3"/>
          <a:stretch>
            <a:fillRect/>
          </a:stretch>
        </p:blipFill>
        <p:spPr>
          <a:xfrm>
            <a:off x="2589212" y="4625040"/>
            <a:ext cx="4394200" cy="800100"/>
          </a:xfrm>
          <a:prstGeom prst="rect">
            <a:avLst/>
          </a:prstGeom>
        </p:spPr>
      </p:pic>
    </p:spTree>
    <p:extLst>
      <p:ext uri="{BB962C8B-B14F-4D97-AF65-F5344CB8AC3E}">
        <p14:creationId xmlns:p14="http://schemas.microsoft.com/office/powerpoint/2010/main" val="1601816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&amp; ANY OPERATOR</a:t>
            </a:r>
            <a:endParaRPr lang="en-US" dirty="0"/>
          </a:p>
        </p:txBody>
      </p:sp>
      <p:sp>
        <p:nvSpPr>
          <p:cNvPr id="3" name="Content Placeholder 2"/>
          <p:cNvSpPr>
            <a:spLocks noGrp="1"/>
          </p:cNvSpPr>
          <p:nvPr>
            <p:ph idx="1"/>
          </p:nvPr>
        </p:nvSpPr>
        <p:spPr/>
        <p:txBody>
          <a:bodyPr>
            <a:normAutofit/>
          </a:bodyPr>
          <a:lstStyle/>
          <a:p>
            <a:r>
              <a:rPr lang="en-US" dirty="0" smtClean="0"/>
              <a:t>First</a:t>
            </a:r>
            <a:r>
              <a:rPr lang="en-US" dirty="0"/>
              <a:t>, </a:t>
            </a:r>
            <a:r>
              <a:rPr lang="en-US" b="1" i="1" dirty="0"/>
              <a:t>ANY and SOME </a:t>
            </a:r>
            <a:r>
              <a:rPr lang="en-US" dirty="0"/>
              <a:t>are identical; they do the same thing but have a different name. </a:t>
            </a:r>
          </a:p>
          <a:p>
            <a:r>
              <a:rPr lang="en-US" dirty="0" smtClean="0"/>
              <a:t>The </a:t>
            </a:r>
            <a:r>
              <a:rPr lang="en-US" dirty="0"/>
              <a:t>examples refer to the </a:t>
            </a:r>
            <a:r>
              <a:rPr lang="en-US" b="1" i="1" dirty="0"/>
              <a:t>ANY </a:t>
            </a:r>
            <a:r>
              <a:rPr lang="en-US" dirty="0"/>
              <a:t>operator, but you can use the </a:t>
            </a:r>
            <a:r>
              <a:rPr lang="en-US" b="1" i="1" dirty="0"/>
              <a:t>SOME </a:t>
            </a:r>
            <a:r>
              <a:rPr lang="en-US" dirty="0"/>
              <a:t>operator without it making a bit of </a:t>
            </a:r>
          </a:p>
          <a:p>
            <a:r>
              <a:rPr lang="en-US" dirty="0"/>
              <a:t>difference. </a:t>
            </a:r>
          </a:p>
          <a:p>
            <a:r>
              <a:rPr lang="en-US" dirty="0" smtClean="0"/>
              <a:t>For </a:t>
            </a:r>
            <a:r>
              <a:rPr lang="en-US" b="1" i="1" dirty="0"/>
              <a:t>ANY </a:t>
            </a:r>
            <a:r>
              <a:rPr lang="en-US" dirty="0"/>
              <a:t>to return true to a match, the value being compared needs to match any one of the values returned by the </a:t>
            </a:r>
            <a:r>
              <a:rPr lang="en-US" dirty="0" err="1"/>
              <a:t>subquery</a:t>
            </a:r>
            <a:r>
              <a:rPr lang="en-US" dirty="0"/>
              <a:t>. </a:t>
            </a:r>
          </a:p>
          <a:p>
            <a:r>
              <a:rPr lang="en-US" dirty="0" smtClean="0"/>
              <a:t>You must place the comparison operator before the </a:t>
            </a:r>
            <a:r>
              <a:rPr lang="en-US" b="1" i="1" dirty="0" smtClean="0"/>
              <a:t>ANY </a:t>
            </a:r>
            <a:r>
              <a:rPr lang="en-US" dirty="0" smtClean="0"/>
              <a:t>keyword</a:t>
            </a:r>
            <a:r>
              <a:rPr lang="en-US" dirty="0"/>
              <a:t>. </a:t>
            </a:r>
          </a:p>
          <a:p>
            <a:r>
              <a:rPr lang="en-US" dirty="0" smtClean="0"/>
              <a:t>For </a:t>
            </a:r>
            <a:r>
              <a:rPr lang="en-US" dirty="0"/>
              <a:t>example, the following SQL uses the equality (=) operator to find out if any members have the same </a:t>
            </a:r>
          </a:p>
          <a:p>
            <a:endParaRPr lang="en-US" dirty="0"/>
          </a:p>
        </p:txBody>
      </p:sp>
    </p:spTree>
    <p:extLst>
      <p:ext uri="{BB962C8B-B14F-4D97-AF65-F5344CB8AC3E}">
        <p14:creationId xmlns:p14="http://schemas.microsoft.com/office/powerpoint/2010/main" val="882026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&amp; ANY OPERATOR</a:t>
            </a:r>
            <a:endParaRPr lang="en-US" dirty="0"/>
          </a:p>
        </p:txBody>
      </p:sp>
      <p:sp>
        <p:nvSpPr>
          <p:cNvPr id="3" name="Content Placeholder 2"/>
          <p:cNvSpPr>
            <a:spLocks noGrp="1"/>
          </p:cNvSpPr>
          <p:nvPr>
            <p:ph idx="1"/>
          </p:nvPr>
        </p:nvSpPr>
        <p:spPr/>
        <p:txBody>
          <a:bodyPr/>
          <a:lstStyle/>
          <a:p>
            <a:r>
              <a:rPr lang="en-US" b="1" dirty="0" smtClean="0"/>
              <a:t>SOME &amp; ANY is a logical Operator in SQL</a:t>
            </a:r>
          </a:p>
          <a:p>
            <a:endParaRPr lang="en-US" b="1" dirty="0"/>
          </a:p>
          <a:p>
            <a:r>
              <a:rPr lang="en-US" dirty="0"/>
              <a:t>The ANY operator is used to compare a value to any applicable value in the list according to the condition.</a:t>
            </a:r>
            <a:endParaRPr lang="en-US" b="1" dirty="0"/>
          </a:p>
        </p:txBody>
      </p:sp>
      <p:pic>
        <p:nvPicPr>
          <p:cNvPr id="4" name="Picture 3"/>
          <p:cNvPicPr>
            <a:picLocks noChangeAspect="1"/>
          </p:cNvPicPr>
          <p:nvPr/>
        </p:nvPicPr>
        <p:blipFill>
          <a:blip r:embed="rId2"/>
          <a:stretch>
            <a:fillRect/>
          </a:stretch>
        </p:blipFill>
        <p:spPr>
          <a:xfrm>
            <a:off x="2589212" y="3792381"/>
            <a:ext cx="6670698" cy="1308100"/>
          </a:xfrm>
          <a:prstGeom prst="rect">
            <a:avLst/>
          </a:prstGeom>
        </p:spPr>
      </p:pic>
      <p:pic>
        <p:nvPicPr>
          <p:cNvPr id="5" name="Picture 4"/>
          <p:cNvPicPr>
            <a:picLocks noChangeAspect="1"/>
          </p:cNvPicPr>
          <p:nvPr/>
        </p:nvPicPr>
        <p:blipFill>
          <a:blip r:embed="rId3"/>
          <a:stretch>
            <a:fillRect/>
          </a:stretch>
        </p:blipFill>
        <p:spPr>
          <a:xfrm>
            <a:off x="9693263" y="3549022"/>
            <a:ext cx="1955800" cy="2590800"/>
          </a:xfrm>
          <a:prstGeom prst="rect">
            <a:avLst/>
          </a:prstGeom>
        </p:spPr>
      </p:pic>
    </p:spTree>
    <p:extLst>
      <p:ext uri="{BB962C8B-B14F-4D97-AF65-F5344CB8AC3E}">
        <p14:creationId xmlns:p14="http://schemas.microsoft.com/office/powerpoint/2010/main" val="132526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a:t>
            </a:r>
            <a:endParaRPr lang="en-US" dirty="0"/>
          </a:p>
        </p:txBody>
      </p:sp>
      <p:sp>
        <p:nvSpPr>
          <p:cNvPr id="3" name="Content Placeholder 2"/>
          <p:cNvSpPr>
            <a:spLocks noGrp="1"/>
          </p:cNvSpPr>
          <p:nvPr>
            <p:ph idx="1"/>
          </p:nvPr>
        </p:nvSpPr>
        <p:spPr/>
        <p:txBody>
          <a:bodyPr/>
          <a:lstStyle/>
          <a:p>
            <a:r>
              <a:rPr lang="en-US" dirty="0"/>
              <a:t>To enable the user to connect with no password, include no IDENTIFIED BY </a:t>
            </a:r>
            <a:r>
              <a:rPr lang="en-US" dirty="0" smtClean="0"/>
              <a:t>clause</a:t>
            </a:r>
            <a:endParaRPr lang="en-US" dirty="0"/>
          </a:p>
          <a:p>
            <a:r>
              <a:rPr lang="en-US" dirty="0"/>
              <a:t>To assign a password, use IDENTIFIED BY with the literal </a:t>
            </a:r>
            <a:r>
              <a:rPr lang="en-US" dirty="0" smtClean="0"/>
              <a:t>clear text password.</a:t>
            </a:r>
          </a:p>
          <a:p>
            <a:endParaRPr lang="en-US" dirty="0"/>
          </a:p>
          <a:p>
            <a:endParaRPr lang="en-US" dirty="0" smtClean="0"/>
          </a:p>
          <a:p>
            <a:endParaRPr lang="en-US" dirty="0"/>
          </a:p>
          <a:p>
            <a:r>
              <a:rPr lang="en-US" b="1" dirty="0" smtClean="0"/>
              <a:t>DROP USER</a:t>
            </a:r>
          </a:p>
          <a:p>
            <a:endParaRPr lang="en-US" b="1" dirty="0"/>
          </a:p>
        </p:txBody>
      </p:sp>
      <p:pic>
        <p:nvPicPr>
          <p:cNvPr id="4" name="Picture 3"/>
          <p:cNvPicPr>
            <a:picLocks noChangeAspect="1"/>
          </p:cNvPicPr>
          <p:nvPr/>
        </p:nvPicPr>
        <p:blipFill>
          <a:blip r:embed="rId2"/>
          <a:stretch>
            <a:fillRect/>
          </a:stretch>
        </p:blipFill>
        <p:spPr>
          <a:xfrm>
            <a:off x="2589212" y="3514411"/>
            <a:ext cx="8915400" cy="508000"/>
          </a:xfrm>
          <a:prstGeom prst="rect">
            <a:avLst/>
          </a:prstGeom>
        </p:spPr>
      </p:pic>
      <p:pic>
        <p:nvPicPr>
          <p:cNvPr id="5" name="Picture 4"/>
          <p:cNvPicPr>
            <a:picLocks noChangeAspect="1"/>
          </p:cNvPicPr>
          <p:nvPr/>
        </p:nvPicPr>
        <p:blipFill>
          <a:blip r:embed="rId3"/>
          <a:stretch>
            <a:fillRect/>
          </a:stretch>
        </p:blipFill>
        <p:spPr>
          <a:xfrm>
            <a:off x="2589212" y="4996822"/>
            <a:ext cx="6578600" cy="406400"/>
          </a:xfrm>
          <a:prstGeom prst="rect">
            <a:avLst/>
          </a:prstGeom>
        </p:spPr>
      </p:pic>
    </p:spTree>
    <p:extLst>
      <p:ext uri="{BB962C8B-B14F-4D97-AF65-F5344CB8AC3E}">
        <p14:creationId xmlns:p14="http://schemas.microsoft.com/office/powerpoint/2010/main" val="1896298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KEY</a:t>
            </a:r>
            <a:endParaRPr lang="en-US" dirty="0"/>
          </a:p>
        </p:txBody>
      </p:sp>
      <p:sp>
        <p:nvSpPr>
          <p:cNvPr id="3" name="Content Placeholder 2"/>
          <p:cNvSpPr>
            <a:spLocks noGrp="1"/>
          </p:cNvSpPr>
          <p:nvPr>
            <p:ph idx="1"/>
          </p:nvPr>
        </p:nvSpPr>
        <p:spPr/>
        <p:txBody>
          <a:bodyPr/>
          <a:lstStyle/>
          <a:p>
            <a:r>
              <a:rPr lang="en-US" dirty="0"/>
              <a:t>A primary key is a special relational database table column (or combination of columns) designated to uniquely identify all table records. </a:t>
            </a:r>
          </a:p>
          <a:p>
            <a:r>
              <a:rPr lang="en-US" dirty="0" smtClean="0"/>
              <a:t>A </a:t>
            </a:r>
            <a:r>
              <a:rPr lang="en-US" dirty="0"/>
              <a:t>primary key’s main features are:</a:t>
            </a:r>
            <a:br>
              <a:rPr lang="en-US" dirty="0"/>
            </a:br>
            <a:r>
              <a:rPr lang="en-US" dirty="0"/>
              <a:t>– It must contain a unique value for each row of data. – It cannot contain null values. </a:t>
            </a:r>
          </a:p>
          <a:p>
            <a:r>
              <a:rPr lang="en-US" dirty="0" smtClean="0"/>
              <a:t>A </a:t>
            </a:r>
            <a:r>
              <a:rPr lang="en-US" dirty="0"/>
              <a:t>primary key is either an existing table column or a column that is specifically generated by the database according to a defined sequence. </a:t>
            </a:r>
          </a:p>
          <a:p>
            <a:r>
              <a:rPr lang="en-US" dirty="0" smtClean="0"/>
              <a:t>On </a:t>
            </a:r>
            <a:r>
              <a:rPr lang="en-US" dirty="0"/>
              <a:t>some RDBMS a primary key automatically generates a clustered table index by default. </a:t>
            </a:r>
          </a:p>
          <a:p>
            <a:pPr marL="0" indent="0">
              <a:buNone/>
            </a:pPr>
            <a:endParaRPr lang="en-US" dirty="0"/>
          </a:p>
        </p:txBody>
      </p:sp>
    </p:spTree>
    <p:extLst>
      <p:ext uri="{BB962C8B-B14F-4D97-AF65-F5344CB8AC3E}">
        <p14:creationId xmlns:p14="http://schemas.microsoft.com/office/powerpoint/2010/main" val="10054203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PRIVILEGES	</a:t>
            </a:r>
            <a:endParaRPr lang="en-US" dirty="0"/>
          </a:p>
        </p:txBody>
      </p:sp>
      <p:sp>
        <p:nvSpPr>
          <p:cNvPr id="3" name="Content Placeholder 2"/>
          <p:cNvSpPr>
            <a:spLocks noGrp="1"/>
          </p:cNvSpPr>
          <p:nvPr>
            <p:ph idx="1"/>
          </p:nvPr>
        </p:nvSpPr>
        <p:spPr/>
        <p:txBody>
          <a:bodyPr>
            <a:normAutofit/>
          </a:bodyPr>
          <a:lstStyle/>
          <a:p>
            <a:r>
              <a:rPr lang="en-US" b="1" dirty="0" smtClean="0"/>
              <a:t>What are Privileges?</a:t>
            </a:r>
          </a:p>
          <a:p>
            <a:r>
              <a:rPr lang="en-US" dirty="0" smtClean="0"/>
              <a:t>Most relational databases allow you to restrict each user’s access to </a:t>
            </a:r>
            <a:r>
              <a:rPr lang="en-US" dirty="0" err="1" smtClean="0"/>
              <a:t>specifictables</a:t>
            </a:r>
            <a:r>
              <a:rPr lang="en-US" dirty="0" smtClean="0"/>
              <a:t> </a:t>
            </a:r>
            <a:r>
              <a:rPr lang="en-US" dirty="0"/>
              <a:t>and even columns within a table </a:t>
            </a:r>
          </a:p>
          <a:p>
            <a:r>
              <a:rPr lang="en-US" dirty="0" smtClean="0"/>
              <a:t>Typically you would fine groups such as Clerks or  Managers and then grant </a:t>
            </a:r>
            <a:r>
              <a:rPr lang="en-US" dirty="0"/>
              <a:t>permission for users in those groups to view certain data. You may also be able to grant exceptions for individual users </a:t>
            </a:r>
          </a:p>
          <a:p>
            <a:endParaRPr lang="en-US" b="1" dirty="0"/>
          </a:p>
        </p:txBody>
      </p:sp>
    </p:spTree>
    <p:extLst>
      <p:ext uri="{BB962C8B-B14F-4D97-AF65-F5344CB8AC3E}">
        <p14:creationId xmlns:p14="http://schemas.microsoft.com/office/powerpoint/2010/main" val="281344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GRANT AND REVOKE</a:t>
            </a:r>
            <a:endParaRPr lang="en-US" dirty="0"/>
          </a:p>
        </p:txBody>
      </p:sp>
      <p:sp>
        <p:nvSpPr>
          <p:cNvPr id="3" name="Content Placeholder 2"/>
          <p:cNvSpPr>
            <a:spLocks noGrp="1"/>
          </p:cNvSpPr>
          <p:nvPr>
            <p:ph idx="1"/>
          </p:nvPr>
        </p:nvSpPr>
        <p:spPr/>
        <p:txBody>
          <a:bodyPr/>
          <a:lstStyle/>
          <a:p>
            <a:r>
              <a:rPr lang="en-US" dirty="0"/>
              <a:t>SQL GRANT and REVOKE statements let you give and withdraw privileges </a:t>
            </a:r>
          </a:p>
          <a:p>
            <a:r>
              <a:rPr lang="en-US" dirty="0" smtClean="0"/>
              <a:t>It </a:t>
            </a:r>
            <a:r>
              <a:rPr lang="en-US" dirty="0"/>
              <a:t>is generally safest &amp; most recommended to give users the fewest privileges </a:t>
            </a:r>
            <a:r>
              <a:rPr lang="en-US" dirty="0" smtClean="0"/>
              <a:t>possible </a:t>
            </a:r>
            <a:r>
              <a:rPr lang="en-US" dirty="0"/>
              <a:t>to do their jobs </a:t>
            </a:r>
          </a:p>
          <a:p>
            <a:r>
              <a:rPr lang="en-US" dirty="0" smtClean="0"/>
              <a:t>Then </a:t>
            </a:r>
            <a:r>
              <a:rPr lang="en-US" dirty="0"/>
              <a:t>if an application contains a bug and accidentally tries to do something stupid, such as dropping a table or showing the user sensitive information, the database won’t allow it </a:t>
            </a:r>
          </a:p>
          <a:p>
            <a:r>
              <a:rPr lang="en-US" dirty="0" smtClean="0"/>
              <a:t>Rather </a:t>
            </a:r>
            <a:r>
              <a:rPr lang="en-US" dirty="0"/>
              <a:t>than remembering to remove every extraneous privilege from a new user, many database administrators revoke all privileges and then grant those that are needed </a:t>
            </a:r>
          </a:p>
          <a:p>
            <a:r>
              <a:rPr lang="en-US" dirty="0" smtClean="0"/>
              <a:t>That </a:t>
            </a:r>
            <a:r>
              <a:rPr lang="en-US" dirty="0"/>
              <a:t>way the administrator cannot forget to remove some critical privilege </a:t>
            </a:r>
          </a:p>
          <a:p>
            <a:endParaRPr lang="en-US" dirty="0"/>
          </a:p>
        </p:txBody>
      </p:sp>
    </p:spTree>
    <p:extLst>
      <p:ext uri="{BB962C8B-B14F-4D97-AF65-F5344CB8AC3E}">
        <p14:creationId xmlns:p14="http://schemas.microsoft.com/office/powerpoint/2010/main" val="1951084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GRANT SYNTAX</a:t>
            </a:r>
            <a:endParaRPr lang="en-US" dirty="0"/>
          </a:p>
        </p:txBody>
      </p:sp>
      <p:sp>
        <p:nvSpPr>
          <p:cNvPr id="3" name="Content Placeholder 2"/>
          <p:cNvSpPr>
            <a:spLocks noGrp="1"/>
          </p:cNvSpPr>
          <p:nvPr>
            <p:ph idx="1"/>
          </p:nvPr>
        </p:nvSpPr>
        <p:spPr>
          <a:xfrm>
            <a:off x="2589212" y="2133599"/>
            <a:ext cx="8915400" cy="3896139"/>
          </a:xfrm>
        </p:spPr>
        <p:txBody>
          <a:bodyPr>
            <a:normAutofit fontScale="92500" lnSpcReduction="10000"/>
          </a:bodyPr>
          <a:lstStyle/>
          <a:p>
            <a:r>
              <a:rPr lang="en-US" dirty="0"/>
              <a:t>For </a:t>
            </a:r>
            <a:r>
              <a:rPr lang="en-US" dirty="0" smtClean="0"/>
              <a:t>Database:</a:t>
            </a:r>
            <a:endParaRPr lang="en-US" dirty="0"/>
          </a:p>
          <a:p>
            <a:pPr lvl="1"/>
            <a:r>
              <a:rPr lang="en-US" dirty="0" smtClean="0"/>
              <a:t>GRANT </a:t>
            </a:r>
            <a:r>
              <a:rPr lang="en-US" dirty="0"/>
              <a:t>ALL ON </a:t>
            </a:r>
            <a:r>
              <a:rPr lang="en-US" dirty="0" err="1"/>
              <a:t>mydb</a:t>
            </a:r>
            <a:r>
              <a:rPr lang="en-US" dirty="0"/>
              <a:t>.* TO '</a:t>
            </a:r>
            <a:r>
              <a:rPr lang="en-US" dirty="0" err="1"/>
              <a:t>someuser</a:t>
            </a:r>
            <a:r>
              <a:rPr lang="en-US" dirty="0"/>
              <a:t>'@'</a:t>
            </a:r>
            <a:r>
              <a:rPr lang="en-US" dirty="0" err="1"/>
              <a:t>somehost</a:t>
            </a:r>
            <a:r>
              <a:rPr lang="en-US" dirty="0" smtClean="0"/>
              <a:t>‘;</a:t>
            </a:r>
            <a:endParaRPr lang="en-US" dirty="0"/>
          </a:p>
          <a:p>
            <a:pPr lvl="1"/>
            <a:r>
              <a:rPr lang="en-US" dirty="0" smtClean="0"/>
              <a:t>GRANT </a:t>
            </a:r>
            <a:r>
              <a:rPr lang="en-US" dirty="0"/>
              <a:t>SELECT, INSERT ON </a:t>
            </a:r>
            <a:r>
              <a:rPr lang="en-US" dirty="0" err="1"/>
              <a:t>mydb</a:t>
            </a:r>
            <a:r>
              <a:rPr lang="en-US" dirty="0"/>
              <a:t>.* TO '</a:t>
            </a:r>
            <a:r>
              <a:rPr lang="en-US" dirty="0" err="1"/>
              <a:t>someuser</a:t>
            </a:r>
            <a:r>
              <a:rPr lang="en-US" dirty="0"/>
              <a:t>'@</a:t>
            </a:r>
            <a:r>
              <a:rPr lang="en-US" dirty="0" smtClean="0"/>
              <a:t>'</a:t>
            </a:r>
            <a:r>
              <a:rPr lang="en-US" dirty="0" err="1" smtClean="0"/>
              <a:t>somehost</a:t>
            </a:r>
            <a:r>
              <a:rPr lang="en-US" dirty="0" smtClean="0"/>
              <a:t>’;</a:t>
            </a:r>
          </a:p>
          <a:p>
            <a:r>
              <a:rPr lang="en-US" dirty="0" smtClean="0"/>
              <a:t>For Tables:</a:t>
            </a:r>
            <a:endParaRPr lang="en-US" dirty="0"/>
          </a:p>
          <a:p>
            <a:pPr lvl="1"/>
            <a:r>
              <a:rPr lang="en-US" dirty="0" smtClean="0"/>
              <a:t>GRANT </a:t>
            </a:r>
            <a:r>
              <a:rPr lang="en-US" dirty="0"/>
              <a:t>ALL ON </a:t>
            </a:r>
            <a:r>
              <a:rPr lang="en-US" dirty="0" err="1"/>
              <a:t>mydb.mytbl</a:t>
            </a:r>
            <a:r>
              <a:rPr lang="en-US" dirty="0"/>
              <a:t> TO '</a:t>
            </a:r>
            <a:r>
              <a:rPr lang="en-US" dirty="0" err="1"/>
              <a:t>someuser</a:t>
            </a:r>
            <a:r>
              <a:rPr lang="en-US" dirty="0"/>
              <a:t>'@</a:t>
            </a:r>
            <a:r>
              <a:rPr lang="en-US" dirty="0" smtClean="0"/>
              <a:t>'</a:t>
            </a:r>
            <a:r>
              <a:rPr lang="en-US" dirty="0" err="1" smtClean="0"/>
              <a:t>somehost</a:t>
            </a:r>
            <a:r>
              <a:rPr lang="en-US" dirty="0" smtClean="0"/>
              <a:t>’;</a:t>
            </a:r>
            <a:endParaRPr lang="en-US" dirty="0"/>
          </a:p>
          <a:p>
            <a:pPr lvl="1"/>
            <a:r>
              <a:rPr lang="en-US" dirty="0" smtClean="0"/>
              <a:t>GRANT </a:t>
            </a:r>
            <a:r>
              <a:rPr lang="en-US" dirty="0"/>
              <a:t>SELECT, INSERT ON </a:t>
            </a:r>
            <a:r>
              <a:rPr lang="en-US" dirty="0" err="1"/>
              <a:t>mydb.mytbl</a:t>
            </a:r>
            <a:r>
              <a:rPr lang="en-US" dirty="0"/>
              <a:t> TO '</a:t>
            </a:r>
            <a:r>
              <a:rPr lang="en-US" dirty="0" err="1"/>
              <a:t>someuser</a:t>
            </a:r>
            <a:r>
              <a:rPr lang="en-US" dirty="0"/>
              <a:t>'@</a:t>
            </a:r>
            <a:r>
              <a:rPr lang="en-US" dirty="0" smtClean="0"/>
              <a:t>'</a:t>
            </a:r>
            <a:r>
              <a:rPr lang="en-US" dirty="0" err="1" smtClean="0"/>
              <a:t>somehost</a:t>
            </a:r>
            <a:r>
              <a:rPr lang="en-US" dirty="0" smtClean="0"/>
              <a:t>’;</a:t>
            </a:r>
          </a:p>
          <a:p>
            <a:r>
              <a:rPr lang="en-US" dirty="0" smtClean="0"/>
              <a:t>For Columns:</a:t>
            </a:r>
          </a:p>
          <a:p>
            <a:pPr lvl="1"/>
            <a:r>
              <a:rPr lang="en-US" dirty="0"/>
              <a:t>GRANT SELECT(col1), INSERT(col1,col2) ON </a:t>
            </a:r>
            <a:r>
              <a:rPr lang="en-US" dirty="0" err="1"/>
              <a:t>mydb.mytbl</a:t>
            </a:r>
            <a:r>
              <a:rPr lang="en-US" dirty="0"/>
              <a:t> TO '</a:t>
            </a:r>
            <a:r>
              <a:rPr lang="en-US" dirty="0" err="1"/>
              <a:t>someuser</a:t>
            </a:r>
            <a:r>
              <a:rPr lang="en-US" dirty="0"/>
              <a:t>'@'</a:t>
            </a:r>
            <a:r>
              <a:rPr lang="en-US" dirty="0" err="1"/>
              <a:t>somehost</a:t>
            </a:r>
            <a:r>
              <a:rPr lang="en-US" dirty="0"/>
              <a:t>';</a:t>
            </a:r>
            <a:endParaRPr lang="en-US" dirty="0" smtClean="0"/>
          </a:p>
          <a:p>
            <a:r>
              <a:rPr lang="en-US" dirty="0" smtClean="0"/>
              <a:t>For Stored Routines</a:t>
            </a:r>
            <a:endParaRPr lang="en-US" dirty="0"/>
          </a:p>
          <a:p>
            <a:pPr lvl="1"/>
            <a:r>
              <a:rPr lang="en-US" dirty="0" smtClean="0"/>
              <a:t>GRANT CREATE ROUTINE ON </a:t>
            </a:r>
            <a:r>
              <a:rPr lang="en-US" dirty="0" err="1" smtClean="0"/>
              <a:t>mydb</a:t>
            </a:r>
            <a:r>
              <a:rPr lang="en-US" dirty="0" smtClean="0"/>
              <a:t>.* TO '</a:t>
            </a:r>
            <a:r>
              <a:rPr lang="en-US" dirty="0" err="1" smtClean="0"/>
              <a:t>someuser</a:t>
            </a:r>
            <a:r>
              <a:rPr lang="en-US" dirty="0"/>
              <a:t>'@</a:t>
            </a:r>
            <a:r>
              <a:rPr lang="en-US" dirty="0" smtClean="0"/>
              <a:t>'</a:t>
            </a:r>
            <a:r>
              <a:rPr lang="en-US" dirty="0" err="1" smtClean="0"/>
              <a:t>somehost</a:t>
            </a:r>
            <a:r>
              <a:rPr lang="en-US" dirty="0" smtClean="0"/>
              <a:t>’;</a:t>
            </a:r>
            <a:endParaRPr lang="en-US" dirty="0"/>
          </a:p>
          <a:p>
            <a:pPr lvl="1"/>
            <a:r>
              <a:rPr lang="en-US" dirty="0" smtClean="0"/>
              <a:t>GRANT </a:t>
            </a:r>
            <a:r>
              <a:rPr lang="en-US" dirty="0"/>
              <a:t>EXECUTE ON PROCEDURE </a:t>
            </a:r>
            <a:r>
              <a:rPr lang="en-US" dirty="0" err="1"/>
              <a:t>mydb.myproc</a:t>
            </a:r>
            <a:r>
              <a:rPr lang="en-US" dirty="0"/>
              <a:t> TO '</a:t>
            </a:r>
            <a:r>
              <a:rPr lang="en-US" dirty="0" err="1"/>
              <a:t>someuser</a:t>
            </a:r>
            <a:r>
              <a:rPr lang="en-US" dirty="0"/>
              <a:t>'@'</a:t>
            </a:r>
            <a:r>
              <a:rPr lang="en-US" dirty="0" err="1"/>
              <a:t>somehost</a:t>
            </a:r>
            <a:r>
              <a:rPr lang="en-US" dirty="0"/>
              <a:t>'; </a:t>
            </a:r>
          </a:p>
          <a:p>
            <a:endParaRPr lang="en-US" dirty="0"/>
          </a:p>
        </p:txBody>
      </p:sp>
    </p:spTree>
    <p:extLst>
      <p:ext uri="{BB962C8B-B14F-4D97-AF65-F5344CB8AC3E}">
        <p14:creationId xmlns:p14="http://schemas.microsoft.com/office/powerpoint/2010/main" val="1947318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REVOKE SYNTAX</a:t>
            </a:r>
            <a:endParaRPr lang="en-US" dirty="0"/>
          </a:p>
        </p:txBody>
      </p:sp>
      <p:sp>
        <p:nvSpPr>
          <p:cNvPr id="3" name="Content Placeholder 2"/>
          <p:cNvSpPr>
            <a:spLocks noGrp="1"/>
          </p:cNvSpPr>
          <p:nvPr>
            <p:ph idx="1"/>
          </p:nvPr>
        </p:nvSpPr>
        <p:spPr/>
        <p:txBody>
          <a:bodyPr/>
          <a:lstStyle/>
          <a:p>
            <a:r>
              <a:rPr lang="en-US" dirty="0"/>
              <a:t>REVOKE</a:t>
            </a:r>
            <a:br>
              <a:rPr lang="en-US" dirty="0"/>
            </a:br>
            <a:r>
              <a:rPr lang="en-US" dirty="0" err="1"/>
              <a:t>priv_type</a:t>
            </a:r>
            <a:r>
              <a:rPr lang="en-US" dirty="0"/>
              <a:t> [(</a:t>
            </a:r>
            <a:r>
              <a:rPr lang="en-US" dirty="0" err="1"/>
              <a:t>column_list</a:t>
            </a:r>
            <a:r>
              <a:rPr lang="en-US" dirty="0"/>
              <a:t>)]</a:t>
            </a:r>
            <a:br>
              <a:rPr lang="en-US" dirty="0"/>
            </a:br>
            <a:r>
              <a:rPr lang="en-US" dirty="0"/>
              <a:t>[, </a:t>
            </a:r>
            <a:r>
              <a:rPr lang="en-US" dirty="0" err="1"/>
              <a:t>priv_type</a:t>
            </a:r>
            <a:r>
              <a:rPr lang="en-US" dirty="0"/>
              <a:t> [(</a:t>
            </a:r>
            <a:r>
              <a:rPr lang="en-US" dirty="0" err="1"/>
              <a:t>column_list</a:t>
            </a:r>
            <a:r>
              <a:rPr lang="en-US" dirty="0"/>
              <a:t>)]] ... ON [</a:t>
            </a:r>
            <a:r>
              <a:rPr lang="en-US" dirty="0" err="1"/>
              <a:t>object_type</a:t>
            </a:r>
            <a:r>
              <a:rPr lang="en-US" dirty="0"/>
              <a:t>] </a:t>
            </a:r>
            <a:r>
              <a:rPr lang="en-US" dirty="0" err="1"/>
              <a:t>priv_level</a:t>
            </a:r>
            <a:r>
              <a:rPr lang="en-US" dirty="0"/>
              <a:t> FROM user [, user</a:t>
            </a:r>
            <a:r>
              <a:rPr lang="en-US" dirty="0" smtClean="0"/>
              <a:t>]</a:t>
            </a:r>
          </a:p>
          <a:p>
            <a:endParaRPr lang="en-US" dirty="0"/>
          </a:p>
          <a:p>
            <a:r>
              <a:rPr lang="en-US" dirty="0" smtClean="0"/>
              <a:t>REVOKE </a:t>
            </a:r>
            <a:r>
              <a:rPr lang="en-US" dirty="0"/>
              <a:t>ALL PRIVILEGES, GRANT OPTION FROM user [, user] ... </a:t>
            </a:r>
            <a:endParaRPr lang="en-US" dirty="0" smtClean="0"/>
          </a:p>
          <a:p>
            <a:r>
              <a:rPr lang="en-US" dirty="0" smtClean="0"/>
              <a:t>Example:</a:t>
            </a:r>
          </a:p>
          <a:p>
            <a:pPr lvl="1"/>
            <a:r>
              <a:rPr lang="en-US" dirty="0" smtClean="0"/>
              <a:t>REVOKE </a:t>
            </a:r>
            <a:r>
              <a:rPr lang="en-US" dirty="0"/>
              <a:t>INSERT ON *.* FROM '</a:t>
            </a:r>
            <a:r>
              <a:rPr lang="en-US" dirty="0" err="1"/>
              <a:t>jeffrey</a:t>
            </a:r>
            <a:r>
              <a:rPr lang="en-US" dirty="0"/>
              <a:t>'@</a:t>
            </a:r>
            <a:r>
              <a:rPr lang="en-US" dirty="0" smtClean="0"/>
              <a:t>'</a:t>
            </a:r>
            <a:r>
              <a:rPr lang="en-US" dirty="0" err="1" smtClean="0"/>
              <a:t>localhost</a:t>
            </a:r>
            <a:r>
              <a:rPr lang="en-US" dirty="0" smtClean="0"/>
              <a:t>’;</a:t>
            </a:r>
          </a:p>
          <a:p>
            <a:pPr lvl="1"/>
            <a:r>
              <a:rPr lang="en-US" dirty="0" smtClean="0"/>
              <a:t>REVOKE </a:t>
            </a:r>
            <a:r>
              <a:rPr lang="en-US" dirty="0"/>
              <a:t>ALL PRIVILEGES, GRANT OPTION FROM user [, user] ... </a:t>
            </a:r>
          </a:p>
          <a:p>
            <a:endParaRPr lang="en-US" dirty="0"/>
          </a:p>
        </p:txBody>
      </p:sp>
    </p:spTree>
    <p:extLst>
      <p:ext uri="{BB962C8B-B14F-4D97-AF65-F5344CB8AC3E}">
        <p14:creationId xmlns:p14="http://schemas.microsoft.com/office/powerpoint/2010/main" val="9261398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We will create 4 users and grant and revoke permissions to them</a:t>
            </a:r>
          </a:p>
          <a:p>
            <a:r>
              <a:rPr lang="en-US" dirty="0" smtClean="0"/>
              <a:t>Four users will be:</a:t>
            </a:r>
          </a:p>
          <a:p>
            <a:pPr lvl="1"/>
            <a:r>
              <a:rPr lang="en-US" dirty="0" smtClean="0"/>
              <a:t>Admin</a:t>
            </a:r>
          </a:p>
          <a:p>
            <a:pPr lvl="1"/>
            <a:r>
              <a:rPr lang="en-US" dirty="0" smtClean="0"/>
              <a:t>Developer</a:t>
            </a:r>
          </a:p>
          <a:p>
            <a:pPr lvl="1"/>
            <a:r>
              <a:rPr lang="en-US" dirty="0" smtClean="0"/>
              <a:t>Tester</a:t>
            </a:r>
          </a:p>
          <a:p>
            <a:pPr lvl="1"/>
            <a:r>
              <a:rPr lang="en-US" dirty="0" smtClean="0"/>
              <a:t>User</a:t>
            </a:r>
            <a:endParaRPr lang="en-US" dirty="0"/>
          </a:p>
        </p:txBody>
      </p:sp>
    </p:spTree>
    <p:extLst>
      <p:ext uri="{BB962C8B-B14F-4D97-AF65-F5344CB8AC3E}">
        <p14:creationId xmlns:p14="http://schemas.microsoft.com/office/powerpoint/2010/main" val="671691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a:t>
            </a:r>
            <a:endParaRPr lang="en-US" dirty="0"/>
          </a:p>
        </p:txBody>
      </p:sp>
      <p:sp>
        <p:nvSpPr>
          <p:cNvPr id="8" name="Content Placeholder 7"/>
          <p:cNvSpPr>
            <a:spLocks noGrp="1"/>
          </p:cNvSpPr>
          <p:nvPr>
            <p:ph idx="1"/>
          </p:nvPr>
        </p:nvSpPr>
        <p:spPr/>
        <p:txBody>
          <a:bodyPr/>
          <a:lstStyle/>
          <a:p>
            <a:r>
              <a:rPr lang="en-US" dirty="0" smtClean="0"/>
              <a:t>The below query is going to create the user with the </a:t>
            </a:r>
            <a:r>
              <a:rPr lang="en-US" b="1" dirty="0" smtClean="0"/>
              <a:t>username:</a:t>
            </a:r>
            <a:r>
              <a:rPr lang="en-US" dirty="0" smtClean="0"/>
              <a:t> </a:t>
            </a:r>
            <a:r>
              <a:rPr lang="en-US" b="1" dirty="0" smtClean="0"/>
              <a:t>admin, password: admin.</a:t>
            </a:r>
            <a:endParaRPr lang="en-US" dirty="0"/>
          </a:p>
          <a:p>
            <a:r>
              <a:rPr lang="en-US" dirty="0" smtClean="0"/>
              <a:t>Grant the permission for everything on Hospital database.</a:t>
            </a:r>
          </a:p>
          <a:p>
            <a:endParaRPr lang="en-US" dirty="0"/>
          </a:p>
        </p:txBody>
      </p:sp>
      <p:pic>
        <p:nvPicPr>
          <p:cNvPr id="9" name="Picture 8"/>
          <p:cNvPicPr>
            <a:picLocks noChangeAspect="1"/>
          </p:cNvPicPr>
          <p:nvPr/>
        </p:nvPicPr>
        <p:blipFill>
          <a:blip r:embed="rId2"/>
          <a:stretch>
            <a:fillRect/>
          </a:stretch>
        </p:blipFill>
        <p:spPr>
          <a:xfrm>
            <a:off x="2589212" y="3393761"/>
            <a:ext cx="8915400" cy="1257300"/>
          </a:xfrm>
          <a:prstGeom prst="rect">
            <a:avLst/>
          </a:prstGeom>
        </p:spPr>
      </p:pic>
    </p:spTree>
    <p:extLst>
      <p:ext uri="{BB962C8B-B14F-4D97-AF65-F5344CB8AC3E}">
        <p14:creationId xmlns:p14="http://schemas.microsoft.com/office/powerpoint/2010/main" val="1943109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a:t>
            </a:r>
            <a:endParaRPr lang="en-US" dirty="0"/>
          </a:p>
        </p:txBody>
      </p:sp>
      <p:sp>
        <p:nvSpPr>
          <p:cNvPr id="3" name="Content Placeholder 2"/>
          <p:cNvSpPr>
            <a:spLocks noGrp="1"/>
          </p:cNvSpPr>
          <p:nvPr>
            <p:ph idx="1"/>
          </p:nvPr>
        </p:nvSpPr>
        <p:spPr/>
        <p:txBody>
          <a:bodyPr/>
          <a:lstStyle/>
          <a:p>
            <a:r>
              <a:rPr lang="en-US" dirty="0"/>
              <a:t>The below query is going to create the user with the </a:t>
            </a:r>
            <a:r>
              <a:rPr lang="en-US" b="1" dirty="0"/>
              <a:t>username:</a:t>
            </a:r>
            <a:r>
              <a:rPr lang="en-US" dirty="0"/>
              <a:t> </a:t>
            </a:r>
            <a:r>
              <a:rPr lang="en-US" b="1" dirty="0" smtClean="0"/>
              <a:t>developer, </a:t>
            </a:r>
            <a:r>
              <a:rPr lang="en-US" b="1" dirty="0"/>
              <a:t>password: </a:t>
            </a:r>
            <a:r>
              <a:rPr lang="en-US" b="1" dirty="0" smtClean="0"/>
              <a:t>developer.</a:t>
            </a:r>
            <a:endParaRPr lang="en-US" dirty="0"/>
          </a:p>
          <a:p>
            <a:r>
              <a:rPr lang="en-US" dirty="0" smtClean="0"/>
              <a:t>Grant the SELECT, INSERT permission on patient table in Hospital database.</a:t>
            </a:r>
            <a:endParaRPr lang="en-US" dirty="0"/>
          </a:p>
        </p:txBody>
      </p:sp>
      <p:pic>
        <p:nvPicPr>
          <p:cNvPr id="4" name="Picture 3"/>
          <p:cNvPicPr>
            <a:picLocks noChangeAspect="1"/>
          </p:cNvPicPr>
          <p:nvPr/>
        </p:nvPicPr>
        <p:blipFill>
          <a:blip r:embed="rId2"/>
          <a:stretch>
            <a:fillRect/>
          </a:stretch>
        </p:blipFill>
        <p:spPr>
          <a:xfrm>
            <a:off x="2589212" y="3748786"/>
            <a:ext cx="8915400" cy="1321750"/>
          </a:xfrm>
          <a:prstGeom prst="rect">
            <a:avLst/>
          </a:prstGeom>
        </p:spPr>
      </p:pic>
    </p:spTree>
    <p:extLst>
      <p:ext uri="{BB962C8B-B14F-4D97-AF65-F5344CB8AC3E}">
        <p14:creationId xmlns:p14="http://schemas.microsoft.com/office/powerpoint/2010/main" val="1057277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TESTER</a:t>
            </a:r>
            <a:endParaRPr lang="en-US" dirty="0"/>
          </a:p>
        </p:txBody>
      </p:sp>
      <p:sp>
        <p:nvSpPr>
          <p:cNvPr id="3" name="Content Placeholder 2"/>
          <p:cNvSpPr>
            <a:spLocks noGrp="1"/>
          </p:cNvSpPr>
          <p:nvPr>
            <p:ph idx="1"/>
          </p:nvPr>
        </p:nvSpPr>
        <p:spPr/>
        <p:txBody>
          <a:bodyPr/>
          <a:lstStyle/>
          <a:p>
            <a:r>
              <a:rPr lang="en-US" dirty="0"/>
              <a:t>The below query is going to create the user with the </a:t>
            </a:r>
            <a:r>
              <a:rPr lang="en-US" b="1" dirty="0"/>
              <a:t>username:</a:t>
            </a:r>
            <a:r>
              <a:rPr lang="en-US" dirty="0"/>
              <a:t> </a:t>
            </a:r>
            <a:r>
              <a:rPr lang="en-US" b="1" dirty="0" smtClean="0"/>
              <a:t>tester, </a:t>
            </a:r>
            <a:r>
              <a:rPr lang="en-US" b="1" dirty="0"/>
              <a:t>password: </a:t>
            </a:r>
            <a:r>
              <a:rPr lang="en-US" b="1" dirty="0" smtClean="0"/>
              <a:t>tester.</a:t>
            </a:r>
            <a:endParaRPr lang="en-US" dirty="0"/>
          </a:p>
          <a:p>
            <a:r>
              <a:rPr lang="en-US" dirty="0"/>
              <a:t>Grant the SELECT, INSERT permission on </a:t>
            </a:r>
            <a:r>
              <a:rPr lang="en-US" dirty="0" smtClean="0"/>
              <a:t>Patient, Receptionist table </a:t>
            </a:r>
            <a:r>
              <a:rPr lang="en-US" dirty="0"/>
              <a:t>in Hospital database.</a:t>
            </a:r>
          </a:p>
          <a:p>
            <a:endParaRPr lang="en-US" dirty="0"/>
          </a:p>
        </p:txBody>
      </p:sp>
      <p:pic>
        <p:nvPicPr>
          <p:cNvPr id="4" name="Picture 3"/>
          <p:cNvPicPr>
            <a:picLocks noChangeAspect="1"/>
          </p:cNvPicPr>
          <p:nvPr/>
        </p:nvPicPr>
        <p:blipFill>
          <a:blip r:embed="rId2"/>
          <a:stretch>
            <a:fillRect/>
          </a:stretch>
        </p:blipFill>
        <p:spPr>
          <a:xfrm>
            <a:off x="2589212" y="3852693"/>
            <a:ext cx="8915400" cy="1405482"/>
          </a:xfrm>
          <a:prstGeom prst="rect">
            <a:avLst/>
          </a:prstGeom>
        </p:spPr>
      </p:pic>
    </p:spTree>
    <p:extLst>
      <p:ext uri="{BB962C8B-B14F-4D97-AF65-F5344CB8AC3E}">
        <p14:creationId xmlns:p14="http://schemas.microsoft.com/office/powerpoint/2010/main" val="1385919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TESTER</a:t>
            </a:r>
            <a:endParaRPr lang="en-US" dirty="0"/>
          </a:p>
        </p:txBody>
      </p:sp>
      <p:sp>
        <p:nvSpPr>
          <p:cNvPr id="3" name="Content Placeholder 2"/>
          <p:cNvSpPr>
            <a:spLocks noGrp="1"/>
          </p:cNvSpPr>
          <p:nvPr>
            <p:ph idx="1"/>
          </p:nvPr>
        </p:nvSpPr>
        <p:spPr/>
        <p:txBody>
          <a:bodyPr/>
          <a:lstStyle/>
          <a:p>
            <a:r>
              <a:rPr lang="en-US" dirty="0" smtClean="0"/>
              <a:t>Revoke INSERT permission from Tester in Hospital database.</a:t>
            </a:r>
          </a:p>
          <a:p>
            <a:endParaRPr lang="en-US" dirty="0"/>
          </a:p>
        </p:txBody>
      </p:sp>
      <p:pic>
        <p:nvPicPr>
          <p:cNvPr id="4" name="Picture 3"/>
          <p:cNvPicPr>
            <a:picLocks noChangeAspect="1"/>
          </p:cNvPicPr>
          <p:nvPr/>
        </p:nvPicPr>
        <p:blipFill>
          <a:blip r:embed="rId2"/>
          <a:stretch>
            <a:fillRect/>
          </a:stretch>
        </p:blipFill>
        <p:spPr>
          <a:xfrm>
            <a:off x="2589212" y="3158987"/>
            <a:ext cx="8915400" cy="990600"/>
          </a:xfrm>
          <a:prstGeom prst="rect">
            <a:avLst/>
          </a:prstGeom>
        </p:spPr>
      </p:pic>
    </p:spTree>
    <p:extLst>
      <p:ext uri="{BB962C8B-B14F-4D97-AF65-F5344CB8AC3E}">
        <p14:creationId xmlns:p14="http://schemas.microsoft.com/office/powerpoint/2010/main" val="1541989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a:t>
            </a:r>
            <a:endParaRPr lang="en-US" dirty="0"/>
          </a:p>
        </p:txBody>
      </p:sp>
      <p:sp>
        <p:nvSpPr>
          <p:cNvPr id="6" name="Content Placeholder 5"/>
          <p:cNvSpPr>
            <a:spLocks noGrp="1"/>
          </p:cNvSpPr>
          <p:nvPr>
            <p:ph idx="1"/>
          </p:nvPr>
        </p:nvSpPr>
        <p:spPr/>
        <p:txBody>
          <a:bodyPr/>
          <a:lstStyle/>
          <a:p>
            <a:r>
              <a:rPr lang="en-US" dirty="0"/>
              <a:t>The below query is going to create the user with the </a:t>
            </a:r>
            <a:r>
              <a:rPr lang="en-US" b="1" dirty="0"/>
              <a:t>username:</a:t>
            </a:r>
            <a:r>
              <a:rPr lang="en-US" dirty="0"/>
              <a:t> </a:t>
            </a:r>
            <a:r>
              <a:rPr lang="en-US" b="1" dirty="0" smtClean="0"/>
              <a:t>user, </a:t>
            </a:r>
            <a:r>
              <a:rPr lang="en-US" b="1" dirty="0"/>
              <a:t>password: </a:t>
            </a:r>
            <a:r>
              <a:rPr lang="en-US" b="1" dirty="0" smtClean="0"/>
              <a:t>user.</a:t>
            </a:r>
            <a:endParaRPr lang="en-US" dirty="0"/>
          </a:p>
          <a:p>
            <a:r>
              <a:rPr lang="en-US" dirty="0"/>
              <a:t>Grant the </a:t>
            </a:r>
            <a:r>
              <a:rPr lang="en-US" dirty="0" smtClean="0"/>
              <a:t>SELECT on columns and INSERT permission on columns in Patient table </a:t>
            </a:r>
            <a:r>
              <a:rPr lang="en-US" dirty="0"/>
              <a:t>in Hospital database.</a:t>
            </a:r>
          </a:p>
          <a:p>
            <a:endParaRPr lang="en-US" dirty="0" smtClean="0"/>
          </a:p>
          <a:p>
            <a:endParaRPr lang="en-US" dirty="0"/>
          </a:p>
        </p:txBody>
      </p:sp>
      <p:pic>
        <p:nvPicPr>
          <p:cNvPr id="7" name="Content Placeholder 3"/>
          <p:cNvPicPr>
            <a:picLocks noChangeAspect="1"/>
          </p:cNvPicPr>
          <p:nvPr/>
        </p:nvPicPr>
        <p:blipFill>
          <a:blip r:embed="rId2"/>
          <a:stretch>
            <a:fillRect/>
          </a:stretch>
        </p:blipFill>
        <p:spPr>
          <a:xfrm>
            <a:off x="2589212" y="3693075"/>
            <a:ext cx="8915400" cy="658671"/>
          </a:xfrm>
          <a:prstGeom prst="rect">
            <a:avLst/>
          </a:prstGeom>
        </p:spPr>
      </p:pic>
    </p:spTree>
    <p:extLst>
      <p:ext uri="{BB962C8B-B14F-4D97-AF65-F5344CB8AC3E}">
        <p14:creationId xmlns:p14="http://schemas.microsoft.com/office/powerpoint/2010/main" val="382908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REFERENTIAL INTEGRITY CONSTRAINTS</a:t>
            </a:r>
            <a:endParaRPr lang="en-US" dirty="0"/>
          </a:p>
        </p:txBody>
      </p:sp>
      <p:sp>
        <p:nvSpPr>
          <p:cNvPr id="3" name="Content Placeholder 2"/>
          <p:cNvSpPr>
            <a:spLocks noGrp="1"/>
          </p:cNvSpPr>
          <p:nvPr>
            <p:ph idx="1"/>
          </p:nvPr>
        </p:nvSpPr>
        <p:spPr/>
        <p:txBody>
          <a:bodyPr/>
          <a:lstStyle/>
          <a:p>
            <a:r>
              <a:rPr lang="en-GB" altLang="en-US" dirty="0"/>
              <a:t>Referential integrity constraints are easily defined using the graphical schema</a:t>
            </a:r>
          </a:p>
          <a:p>
            <a:r>
              <a:rPr lang="en-GB" altLang="en-US" dirty="0"/>
              <a:t>An arrow originates from each foreign key and points to the related primary key in the associated relation</a:t>
            </a:r>
          </a:p>
          <a:p>
            <a:r>
              <a:rPr lang="en-GB" altLang="en-US" dirty="0"/>
              <a:t>In SQL, a FOREIGN KEY REFERENCES statement corresponds to one of these arrows</a:t>
            </a:r>
          </a:p>
          <a:p>
            <a:r>
              <a:rPr lang="en-GB" altLang="en-US" dirty="0"/>
              <a:t>The foreign key </a:t>
            </a:r>
            <a:r>
              <a:rPr lang="en-GB" altLang="en-US" dirty="0" err="1" smtClean="0"/>
              <a:t>Patient_ID</a:t>
            </a:r>
            <a:r>
              <a:rPr lang="en-GB" altLang="en-US" dirty="0" smtClean="0"/>
              <a:t> </a:t>
            </a:r>
            <a:r>
              <a:rPr lang="en-GB" altLang="en-US" dirty="0"/>
              <a:t>references the primary key of </a:t>
            </a:r>
            <a:r>
              <a:rPr lang="en-GB" altLang="en-US" dirty="0" smtClean="0"/>
              <a:t>Patient, </a:t>
            </a:r>
            <a:r>
              <a:rPr lang="en-GB" altLang="en-US" dirty="0"/>
              <a:t>which is also </a:t>
            </a:r>
            <a:r>
              <a:rPr lang="en-GB" altLang="en-US" dirty="0" err="1" smtClean="0"/>
              <a:t>Patient_ID</a:t>
            </a:r>
            <a:endParaRPr lang="en-GB" altLang="en-US" dirty="0"/>
          </a:p>
          <a:p>
            <a:r>
              <a:rPr lang="en-GB" altLang="en-US" dirty="0"/>
              <a:t>Although here the foreign and primary keys have the same name, this need not be the case – but the foreign and primary keys must be from the same domain</a:t>
            </a:r>
          </a:p>
          <a:p>
            <a:endParaRPr lang="en-US" dirty="0"/>
          </a:p>
        </p:txBody>
      </p:sp>
    </p:spTree>
    <p:extLst>
      <p:ext uri="{BB962C8B-B14F-4D97-AF65-F5344CB8AC3E}">
        <p14:creationId xmlns:p14="http://schemas.microsoft.com/office/powerpoint/2010/main" val="16978659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PROCEDURE</a:t>
            </a:r>
            <a:endParaRPr lang="en-US" dirty="0"/>
          </a:p>
        </p:txBody>
      </p:sp>
      <p:sp>
        <p:nvSpPr>
          <p:cNvPr id="3" name="Content Placeholder 2"/>
          <p:cNvSpPr>
            <a:spLocks noGrp="1"/>
          </p:cNvSpPr>
          <p:nvPr>
            <p:ph idx="1"/>
          </p:nvPr>
        </p:nvSpPr>
        <p:spPr/>
        <p:txBody>
          <a:bodyPr/>
          <a:lstStyle/>
          <a:p>
            <a:r>
              <a:rPr lang="en-US" b="1" dirty="0" smtClean="0"/>
              <a:t>What is a STORE PROCEDURE?</a:t>
            </a:r>
          </a:p>
          <a:p>
            <a:r>
              <a:rPr lang="en-US" dirty="0"/>
              <a:t>A stored procedure is an executable database object that contains one or more SQL statements </a:t>
            </a:r>
          </a:p>
          <a:p>
            <a:r>
              <a:rPr lang="en-US" dirty="0" smtClean="0"/>
              <a:t>A </a:t>
            </a:r>
            <a:r>
              <a:rPr lang="en-US" dirty="0"/>
              <a:t>stored procedure is also called a </a:t>
            </a:r>
            <a:r>
              <a:rPr lang="en-US" dirty="0" err="1"/>
              <a:t>sproc</a:t>
            </a:r>
            <a:r>
              <a:rPr lang="en-US" dirty="0"/>
              <a:t> (pronounced either as one word or as “</a:t>
            </a:r>
            <a:r>
              <a:rPr lang="en-US" dirty="0" err="1"/>
              <a:t>ess-proc</a:t>
            </a:r>
            <a:r>
              <a:rPr lang="en-US" dirty="0"/>
              <a:t>”) or a procedure. </a:t>
            </a:r>
          </a:p>
          <a:p>
            <a:r>
              <a:rPr lang="en-US" dirty="0" smtClean="0"/>
              <a:t>Stored procedures are pre-compiled </a:t>
            </a:r>
            <a:endParaRPr lang="en-US" dirty="0"/>
          </a:p>
          <a:p>
            <a:pPr lvl="1"/>
            <a:r>
              <a:rPr lang="en-US" dirty="0" smtClean="0"/>
              <a:t> </a:t>
            </a:r>
            <a:r>
              <a:rPr lang="en-US" dirty="0"/>
              <a:t>That means that the execution plan for the SQL code is compiled the first time the procedure is executed and is then saved in its compiled form </a:t>
            </a:r>
          </a:p>
          <a:p>
            <a:pPr lvl="1"/>
            <a:r>
              <a:rPr lang="en-US" dirty="0" smtClean="0"/>
              <a:t> </a:t>
            </a:r>
            <a:r>
              <a:rPr lang="en-US" dirty="0"/>
              <a:t>For this reason, stored procedures execute faster than an equivalent SQL script </a:t>
            </a:r>
          </a:p>
          <a:p>
            <a:endParaRPr lang="en-US" b="1" dirty="0"/>
          </a:p>
        </p:txBody>
      </p:sp>
    </p:spTree>
    <p:extLst>
      <p:ext uri="{BB962C8B-B14F-4D97-AF65-F5344CB8AC3E}">
        <p14:creationId xmlns:p14="http://schemas.microsoft.com/office/powerpoint/2010/main" val="7207210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 PROCEDURE</a:t>
            </a:r>
          </a:p>
        </p:txBody>
      </p:sp>
      <p:sp>
        <p:nvSpPr>
          <p:cNvPr id="3" name="Content Placeholder 2"/>
          <p:cNvSpPr>
            <a:spLocks noGrp="1"/>
          </p:cNvSpPr>
          <p:nvPr>
            <p:ph idx="1"/>
          </p:nvPr>
        </p:nvSpPr>
        <p:spPr/>
        <p:txBody>
          <a:bodyPr/>
          <a:lstStyle/>
          <a:p>
            <a:r>
              <a:rPr lang="en-US" dirty="0" smtClean="0"/>
              <a:t>You use the EXEC statement to run, or call, a </a:t>
            </a:r>
            <a:r>
              <a:rPr lang="en-US" dirty="0"/>
              <a:t>procedure. </a:t>
            </a:r>
          </a:p>
          <a:p>
            <a:pPr lvl="1"/>
            <a:r>
              <a:rPr lang="en-US" dirty="0" smtClean="0"/>
              <a:t>If </a:t>
            </a:r>
            <a:r>
              <a:rPr lang="en-US" dirty="0"/>
              <a:t>this statement is the first line in a batch, you can omit the EXEC keyword and code just the procedure name </a:t>
            </a:r>
          </a:p>
          <a:p>
            <a:pPr lvl="1"/>
            <a:r>
              <a:rPr lang="en-US" dirty="0" smtClean="0"/>
              <a:t>To </a:t>
            </a:r>
            <a:r>
              <a:rPr lang="en-US" dirty="0"/>
              <a:t>make your code easier to read, however, you should always include the EXEC keyword </a:t>
            </a:r>
          </a:p>
          <a:p>
            <a:r>
              <a:rPr lang="en-US" dirty="0" smtClean="0"/>
              <a:t>You </a:t>
            </a:r>
            <a:r>
              <a:rPr lang="en-US" dirty="0"/>
              <a:t>can call a stored procedure from within another stored procedure </a:t>
            </a:r>
          </a:p>
          <a:p>
            <a:pPr lvl="1"/>
            <a:r>
              <a:rPr lang="en-US" dirty="0" smtClean="0"/>
              <a:t>A </a:t>
            </a:r>
            <a:r>
              <a:rPr lang="en-US" dirty="0"/>
              <a:t>stored procedure can be call from within itself </a:t>
            </a:r>
          </a:p>
          <a:p>
            <a:pPr lvl="1"/>
            <a:r>
              <a:rPr lang="en-US" dirty="0" smtClean="0"/>
              <a:t>This </a:t>
            </a:r>
            <a:r>
              <a:rPr lang="en-US" dirty="0"/>
              <a:t>technique, called a recursive call or recursion, is </a:t>
            </a:r>
            <a:r>
              <a:rPr lang="en-US" dirty="0" smtClean="0"/>
              <a:t>seldom </a:t>
            </a:r>
            <a:r>
              <a:rPr lang="en-US" dirty="0"/>
              <a:t>used in SQL programming </a:t>
            </a:r>
          </a:p>
          <a:p>
            <a:endParaRPr lang="en-US" dirty="0"/>
          </a:p>
        </p:txBody>
      </p:sp>
    </p:spTree>
    <p:extLst>
      <p:ext uri="{BB962C8B-B14F-4D97-AF65-F5344CB8AC3E}">
        <p14:creationId xmlns:p14="http://schemas.microsoft.com/office/powerpoint/2010/main" val="13509350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Store Procedure </a:t>
            </a:r>
            <a:br>
              <a:rPr lang="en-US" dirty="0"/>
            </a:br>
            <a:endParaRPr lang="en-US" dirty="0"/>
          </a:p>
        </p:txBody>
      </p:sp>
      <p:sp>
        <p:nvSpPr>
          <p:cNvPr id="3" name="Content Placeholder 2"/>
          <p:cNvSpPr>
            <a:spLocks noGrp="1"/>
          </p:cNvSpPr>
          <p:nvPr>
            <p:ph idx="1"/>
          </p:nvPr>
        </p:nvSpPr>
        <p:spPr/>
        <p:txBody>
          <a:bodyPr/>
          <a:lstStyle/>
          <a:p>
            <a:r>
              <a:rPr lang="en-US" dirty="0" smtClean="0"/>
              <a:t>One of the advantages of using procedures is that </a:t>
            </a:r>
            <a:r>
              <a:rPr lang="en-US" dirty="0"/>
              <a:t>application programmers and end users don’t need to know the structure of the database or how to code SQL </a:t>
            </a:r>
          </a:p>
          <a:p>
            <a:r>
              <a:rPr lang="en-US" dirty="0" smtClean="0"/>
              <a:t>Another advantage of using procedures is that they </a:t>
            </a:r>
            <a:r>
              <a:rPr lang="en-US" dirty="0"/>
              <a:t>can restrict and control access to a database </a:t>
            </a:r>
          </a:p>
          <a:p>
            <a:r>
              <a:rPr lang="en-US" dirty="0" smtClean="0"/>
              <a:t>If you use procedures in this way, you can prevent </a:t>
            </a:r>
            <a:r>
              <a:rPr lang="en-US" dirty="0"/>
              <a:t>both accidental errors and malicious damage </a:t>
            </a:r>
          </a:p>
          <a:p>
            <a:endParaRPr lang="en-US" dirty="0"/>
          </a:p>
        </p:txBody>
      </p:sp>
    </p:spTree>
    <p:extLst>
      <p:ext uri="{BB962C8B-B14F-4D97-AF65-F5344CB8AC3E}">
        <p14:creationId xmlns:p14="http://schemas.microsoft.com/office/powerpoint/2010/main" val="1968723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STORE PROCEDURE</a:t>
            </a:r>
            <a:endParaRPr lang="en-US" dirty="0"/>
          </a:p>
        </p:txBody>
      </p:sp>
      <p:sp>
        <p:nvSpPr>
          <p:cNvPr id="3" name="Content Placeholder 2"/>
          <p:cNvSpPr>
            <a:spLocks noGrp="1"/>
          </p:cNvSpPr>
          <p:nvPr>
            <p:ph idx="1"/>
          </p:nvPr>
        </p:nvSpPr>
        <p:spPr/>
        <p:txBody>
          <a:bodyPr/>
          <a:lstStyle/>
          <a:p>
            <a:r>
              <a:rPr lang="en-US" dirty="0"/>
              <a:t>Use CREATE PROC statement to create a stored procedure </a:t>
            </a:r>
          </a:p>
          <a:p>
            <a:endParaRPr lang="en-US" dirty="0" smtClean="0"/>
          </a:p>
          <a:p>
            <a:r>
              <a:rPr lang="en-US" dirty="0" smtClean="0"/>
              <a:t>Code </a:t>
            </a:r>
            <a:r>
              <a:rPr lang="en-US" dirty="0"/>
              <a:t>the name of the procedure in the CREATE PROC clause </a:t>
            </a:r>
          </a:p>
          <a:p>
            <a:pPr lvl="1"/>
            <a:r>
              <a:rPr lang="en-US" dirty="0" smtClean="0"/>
              <a:t>Stored </a:t>
            </a:r>
            <a:r>
              <a:rPr lang="en-US" dirty="0"/>
              <a:t>procedure names can’t be the same name as the name of any other object in the database </a:t>
            </a:r>
          </a:p>
          <a:p>
            <a:pPr lvl="1"/>
            <a:r>
              <a:rPr lang="en-US" dirty="0" smtClean="0"/>
              <a:t>Also </a:t>
            </a:r>
            <a:r>
              <a:rPr lang="en-US" dirty="0"/>
              <a:t>good practice, to prefix its name with the letter “</a:t>
            </a:r>
            <a:r>
              <a:rPr lang="en-US" dirty="0" err="1"/>
              <a:t>sp</a:t>
            </a:r>
            <a:r>
              <a:rPr lang="en-US" dirty="0"/>
              <a:t>” to help distinguish a store procedure from other DB objects </a:t>
            </a:r>
          </a:p>
          <a:p>
            <a:endParaRPr lang="en-US" dirty="0"/>
          </a:p>
        </p:txBody>
      </p:sp>
    </p:spTree>
    <p:extLst>
      <p:ext uri="{BB962C8B-B14F-4D97-AF65-F5344CB8AC3E}">
        <p14:creationId xmlns:p14="http://schemas.microsoft.com/office/powerpoint/2010/main" val="20478360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a:t>
            </a:r>
            <a:endParaRPr lang="en-US" dirty="0"/>
          </a:p>
        </p:txBody>
      </p:sp>
      <p:sp>
        <p:nvSpPr>
          <p:cNvPr id="3" name="Content Placeholder 2"/>
          <p:cNvSpPr>
            <a:spLocks noGrp="1"/>
          </p:cNvSpPr>
          <p:nvPr>
            <p:ph idx="1"/>
          </p:nvPr>
        </p:nvSpPr>
        <p:spPr/>
        <p:txBody>
          <a:bodyPr/>
          <a:lstStyle/>
          <a:p>
            <a:r>
              <a:rPr lang="en-US" dirty="0"/>
              <a:t>CREATE [OR REPLACE] PROCEDURE </a:t>
            </a:r>
            <a:r>
              <a:rPr lang="en-US" dirty="0" err="1" smtClean="0"/>
              <a:t>procedure_name</a:t>
            </a:r>
            <a:r>
              <a:rPr lang="en-US" dirty="0" smtClean="0"/>
              <a:t> </a:t>
            </a:r>
          </a:p>
          <a:p>
            <a:pPr marL="0" indent="0">
              <a:buNone/>
            </a:pPr>
            <a:r>
              <a:rPr lang="en-US" dirty="0"/>
              <a:t>	</a:t>
            </a:r>
            <a:r>
              <a:rPr lang="en-US" dirty="0" smtClean="0"/>
              <a:t>[(</a:t>
            </a:r>
            <a:r>
              <a:rPr lang="en-US" dirty="0" err="1"/>
              <a:t>parameter_name</a:t>
            </a:r>
            <a:r>
              <a:rPr lang="en-US" dirty="0"/>
              <a:t> [IN | OUT | IN OUT] type [, ...])] </a:t>
            </a:r>
            <a:endParaRPr lang="en-US" dirty="0" smtClean="0"/>
          </a:p>
          <a:p>
            <a:pPr marL="0" indent="0">
              <a:buNone/>
            </a:pPr>
            <a:r>
              <a:rPr lang="en-US" dirty="0"/>
              <a:t>	</a:t>
            </a:r>
            <a:r>
              <a:rPr lang="en-US" dirty="0" smtClean="0"/>
              <a:t>{</a:t>
            </a:r>
            <a:r>
              <a:rPr lang="en-US" dirty="0"/>
              <a:t>IS | AS} </a:t>
            </a:r>
            <a:endParaRPr lang="en-US" dirty="0" smtClean="0"/>
          </a:p>
          <a:p>
            <a:pPr marL="0" indent="0">
              <a:buNone/>
            </a:pPr>
            <a:r>
              <a:rPr lang="en-US" dirty="0"/>
              <a:t>	</a:t>
            </a:r>
            <a:r>
              <a:rPr lang="en-US" dirty="0" smtClean="0"/>
              <a:t>BEGIN </a:t>
            </a:r>
          </a:p>
          <a:p>
            <a:pPr marL="0" indent="0">
              <a:buNone/>
            </a:pPr>
            <a:r>
              <a:rPr lang="en-US" dirty="0"/>
              <a:t>	</a:t>
            </a:r>
            <a:r>
              <a:rPr lang="en-US" dirty="0" smtClean="0"/>
              <a:t>&lt; </a:t>
            </a:r>
            <a:r>
              <a:rPr lang="en-US" dirty="0" err="1"/>
              <a:t>procedure_body</a:t>
            </a:r>
            <a:r>
              <a:rPr lang="en-US" dirty="0"/>
              <a:t> &gt; </a:t>
            </a:r>
            <a:endParaRPr lang="en-US" dirty="0" smtClean="0"/>
          </a:p>
          <a:p>
            <a:pPr marL="0" indent="0">
              <a:buNone/>
            </a:pPr>
            <a:r>
              <a:rPr lang="en-US" dirty="0" smtClean="0"/>
              <a:t>	END </a:t>
            </a:r>
          </a:p>
          <a:p>
            <a:pPr marL="0" indent="0">
              <a:buNone/>
            </a:pPr>
            <a:r>
              <a:rPr lang="en-US" dirty="0"/>
              <a:t>	</a:t>
            </a:r>
            <a:r>
              <a:rPr lang="en-US" dirty="0" err="1" smtClean="0"/>
              <a:t>procedure_name</a:t>
            </a:r>
            <a:r>
              <a:rPr lang="en-US" dirty="0"/>
              <a:t>;</a:t>
            </a:r>
          </a:p>
        </p:txBody>
      </p:sp>
    </p:spTree>
    <p:extLst>
      <p:ext uri="{BB962C8B-B14F-4D97-AF65-F5344CB8AC3E}">
        <p14:creationId xmlns:p14="http://schemas.microsoft.com/office/powerpoint/2010/main" val="2601827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3" name="Content Placeholder 2"/>
          <p:cNvSpPr>
            <a:spLocks noGrp="1"/>
          </p:cNvSpPr>
          <p:nvPr>
            <p:ph idx="1"/>
          </p:nvPr>
        </p:nvSpPr>
        <p:spPr/>
        <p:txBody>
          <a:bodyPr/>
          <a:lstStyle/>
          <a:p>
            <a:r>
              <a:rPr lang="en-US" dirty="0" smtClean="0"/>
              <a:t>Write a procedure which to going to update the release date of a patient as soon as patient is going to be release from the hospital.</a:t>
            </a:r>
          </a:p>
          <a:p>
            <a:endParaRPr lang="en-US" dirty="0"/>
          </a:p>
          <a:p>
            <a:r>
              <a:rPr lang="en-US" dirty="0" smtClean="0"/>
              <a:t>We execute the procedure using </a:t>
            </a:r>
            <a:r>
              <a:rPr lang="en-US" b="1" dirty="0" smtClean="0"/>
              <a:t>CALL</a:t>
            </a:r>
            <a:r>
              <a:rPr lang="en-US" dirty="0" smtClean="0"/>
              <a:t> command.</a:t>
            </a:r>
            <a:endParaRPr lang="en-US" dirty="0"/>
          </a:p>
        </p:txBody>
      </p:sp>
    </p:spTree>
    <p:extLst>
      <p:ext uri="{BB962C8B-B14F-4D97-AF65-F5344CB8AC3E}">
        <p14:creationId xmlns:p14="http://schemas.microsoft.com/office/powerpoint/2010/main" val="614320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a:stretch>
            <a:fillRect/>
          </a:stretch>
        </p:blipFill>
        <p:spPr>
          <a:xfrm>
            <a:off x="2589213" y="1905000"/>
            <a:ext cx="8915400" cy="3084000"/>
          </a:xfrm>
          <a:prstGeom prst="rect">
            <a:avLst/>
          </a:prstGeom>
        </p:spPr>
      </p:pic>
      <p:pic>
        <p:nvPicPr>
          <p:cNvPr id="5" name="Picture 4"/>
          <p:cNvPicPr>
            <a:picLocks noChangeAspect="1"/>
          </p:cNvPicPr>
          <p:nvPr/>
        </p:nvPicPr>
        <p:blipFill>
          <a:blip r:embed="rId3"/>
          <a:stretch>
            <a:fillRect/>
          </a:stretch>
        </p:blipFill>
        <p:spPr>
          <a:xfrm>
            <a:off x="2589213" y="5302885"/>
            <a:ext cx="8915400" cy="800100"/>
          </a:xfrm>
          <a:prstGeom prst="rect">
            <a:avLst/>
          </a:prstGeom>
        </p:spPr>
      </p:pic>
    </p:spTree>
    <p:extLst>
      <p:ext uri="{BB962C8B-B14F-4D97-AF65-F5344CB8AC3E}">
        <p14:creationId xmlns:p14="http://schemas.microsoft.com/office/powerpoint/2010/main" val="192518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r>
              <a:rPr lang="en-US" dirty="0" smtClean="0"/>
              <a:t>The below procedure is for generating the bill as soon patient is release from the hospital and updating the release date of the patient.</a:t>
            </a:r>
            <a:endParaRPr lang="en-US" dirty="0"/>
          </a:p>
        </p:txBody>
      </p:sp>
      <p:pic>
        <p:nvPicPr>
          <p:cNvPr id="4" name="Content Placeholder 3"/>
          <p:cNvPicPr>
            <a:picLocks noChangeAspect="1"/>
          </p:cNvPicPr>
          <p:nvPr/>
        </p:nvPicPr>
        <p:blipFill>
          <a:blip r:embed="rId2"/>
          <a:stretch>
            <a:fillRect/>
          </a:stretch>
        </p:blipFill>
        <p:spPr>
          <a:xfrm>
            <a:off x="2589212" y="2863222"/>
            <a:ext cx="8915400" cy="3276600"/>
          </a:xfrm>
          <a:prstGeom prst="rect">
            <a:avLst/>
          </a:prstGeom>
        </p:spPr>
      </p:pic>
    </p:spTree>
    <p:extLst>
      <p:ext uri="{BB962C8B-B14F-4D97-AF65-F5344CB8AC3E}">
        <p14:creationId xmlns:p14="http://schemas.microsoft.com/office/powerpoint/2010/main" val="5196826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r>
              <a:rPr lang="en-US" b="1" dirty="0" smtClean="0"/>
              <a:t>How to call a store procedure?</a:t>
            </a:r>
          </a:p>
          <a:p>
            <a:r>
              <a:rPr lang="en-US" dirty="0" smtClean="0"/>
              <a:t>Using the</a:t>
            </a:r>
            <a:r>
              <a:rPr lang="en-US" b="1" dirty="0" smtClean="0"/>
              <a:t> SET </a:t>
            </a:r>
            <a:r>
              <a:rPr lang="en-US" dirty="0" smtClean="0"/>
              <a:t>command </a:t>
            </a:r>
            <a:r>
              <a:rPr lang="en-US" dirty="0" err="1" smtClean="0"/>
              <a:t>patientID</a:t>
            </a:r>
            <a:r>
              <a:rPr lang="en-US" dirty="0" smtClean="0"/>
              <a:t> is set who is going to be released from the hospital.</a:t>
            </a:r>
          </a:p>
          <a:p>
            <a:r>
              <a:rPr lang="en-US" dirty="0" smtClean="0"/>
              <a:t>We are using</a:t>
            </a:r>
            <a:r>
              <a:rPr lang="en-US" b="1" dirty="0" smtClean="0"/>
              <a:t> CALL </a:t>
            </a:r>
            <a:r>
              <a:rPr lang="en-US" dirty="0" smtClean="0"/>
              <a:t>command preceded by procedure name</a:t>
            </a:r>
          </a:p>
          <a:p>
            <a:r>
              <a:rPr lang="en-US" b="1" dirty="0" smtClean="0"/>
              <a:t>SELECT </a:t>
            </a:r>
            <a:r>
              <a:rPr lang="en-US" dirty="0" smtClean="0"/>
              <a:t>statement is used for displaying the result.</a:t>
            </a:r>
            <a:endParaRPr lang="en-US" b="1" dirty="0"/>
          </a:p>
        </p:txBody>
      </p:sp>
      <p:pic>
        <p:nvPicPr>
          <p:cNvPr id="4" name="Picture 3"/>
          <p:cNvPicPr>
            <a:picLocks noChangeAspect="1"/>
          </p:cNvPicPr>
          <p:nvPr/>
        </p:nvPicPr>
        <p:blipFill>
          <a:blip r:embed="rId2"/>
          <a:stretch>
            <a:fillRect/>
          </a:stretch>
        </p:blipFill>
        <p:spPr>
          <a:xfrm>
            <a:off x="2589212" y="4163240"/>
            <a:ext cx="6754349" cy="1151633"/>
          </a:xfrm>
          <a:prstGeom prst="rect">
            <a:avLst/>
          </a:prstGeom>
        </p:spPr>
      </p:pic>
    </p:spTree>
    <p:extLst>
      <p:ext uri="{BB962C8B-B14F-4D97-AF65-F5344CB8AC3E}">
        <p14:creationId xmlns:p14="http://schemas.microsoft.com/office/powerpoint/2010/main" val="4899532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a:t>
            </a:r>
            <a:endParaRPr lang="en-US" dirty="0"/>
          </a:p>
        </p:txBody>
      </p:sp>
      <p:sp>
        <p:nvSpPr>
          <p:cNvPr id="3" name="Content Placeholder 2"/>
          <p:cNvSpPr>
            <a:spLocks noGrp="1"/>
          </p:cNvSpPr>
          <p:nvPr>
            <p:ph idx="1"/>
          </p:nvPr>
        </p:nvSpPr>
        <p:spPr/>
        <p:txBody>
          <a:bodyPr/>
          <a:lstStyle/>
          <a:p>
            <a:r>
              <a:rPr lang="en-US" dirty="0"/>
              <a:t>In almost all applications that access SQL databases, multiple users concurrently attempt to view and modify data </a:t>
            </a:r>
          </a:p>
          <a:p>
            <a:r>
              <a:rPr lang="en-US" dirty="0" smtClean="0"/>
              <a:t>The simultaneous operations may result in </a:t>
            </a:r>
            <a:r>
              <a:rPr lang="en-US" dirty="0"/>
              <a:t>data that is inconsistent and inaccurate </a:t>
            </a:r>
            <a:r>
              <a:rPr lang="en-US" dirty="0" smtClean="0"/>
              <a:t> Or </a:t>
            </a:r>
            <a:r>
              <a:rPr lang="en-US" dirty="0"/>
              <a:t>worse, database corruption! </a:t>
            </a:r>
          </a:p>
          <a:p>
            <a:r>
              <a:rPr lang="en-US" dirty="0" smtClean="0"/>
              <a:t>Using “</a:t>
            </a:r>
            <a:r>
              <a:rPr lang="en-US" dirty="0"/>
              <a:t>Transactions</a:t>
            </a:r>
            <a:r>
              <a:rPr lang="en-US" dirty="0" smtClean="0"/>
              <a:t>” avoid these problems by </a:t>
            </a:r>
            <a:r>
              <a:rPr lang="en-US" dirty="0"/>
              <a:t>isolating each operation </a:t>
            </a:r>
          </a:p>
          <a:p>
            <a:endParaRPr lang="en-US" dirty="0"/>
          </a:p>
        </p:txBody>
      </p:sp>
    </p:spTree>
    <p:extLst>
      <p:ext uri="{BB962C8B-B14F-4D97-AF65-F5344CB8AC3E}">
        <p14:creationId xmlns:p14="http://schemas.microsoft.com/office/powerpoint/2010/main" val="204132990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4</TotalTime>
  <Words>5039</Words>
  <Application>Microsoft Macintosh PowerPoint</Application>
  <PresentationFormat>Widescreen</PresentationFormat>
  <Paragraphs>741</Paragraphs>
  <Slides>137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137</vt:i4>
      </vt:variant>
    </vt:vector>
  </HeadingPairs>
  <TitlesOfParts>
    <vt:vector size="144" baseType="lpstr">
      <vt:lpstr>Calibri</vt:lpstr>
      <vt:lpstr>Calibri Light</vt:lpstr>
      <vt:lpstr>Century Gothic</vt:lpstr>
      <vt:lpstr>Times New Roman</vt:lpstr>
      <vt:lpstr>Wingdings 3</vt:lpstr>
      <vt:lpstr>Arial</vt:lpstr>
      <vt:lpstr>Wisp</vt:lpstr>
      <vt:lpstr>HOSPITAL MANAGEMENT SYSTEM</vt:lpstr>
      <vt:lpstr>EER Diagram</vt:lpstr>
      <vt:lpstr>Create Database</vt:lpstr>
      <vt:lpstr>Use Database</vt:lpstr>
      <vt:lpstr>Table Creation</vt:lpstr>
      <vt:lpstr>Table Creation</vt:lpstr>
      <vt:lpstr>Table Creation</vt:lpstr>
      <vt:lpstr>PRIMARY KEY</vt:lpstr>
      <vt:lpstr>REFERENTIAL INTEGRITY CONSTRAINTS</vt:lpstr>
      <vt:lpstr>PATIENT Table Create</vt:lpstr>
      <vt:lpstr>DOCTOR Table</vt:lpstr>
      <vt:lpstr>RECEPTIONIST Table</vt:lpstr>
      <vt:lpstr>BILL Table</vt:lpstr>
      <vt:lpstr>ROOM Table</vt:lpstr>
      <vt:lpstr>NURSE Table</vt:lpstr>
      <vt:lpstr>MEDICINE Table</vt:lpstr>
      <vt:lpstr>Use Database</vt:lpstr>
      <vt:lpstr>SET Command</vt:lpstr>
      <vt:lpstr>SET Command</vt:lpstr>
      <vt:lpstr>INSERT INTO Table</vt:lpstr>
      <vt:lpstr>Create Relation Table</vt:lpstr>
      <vt:lpstr>PRIMARY KEY</vt:lpstr>
      <vt:lpstr>REFERENTIAL INTEGRITY CONSTRAINTS</vt:lpstr>
      <vt:lpstr>INSERTION into PATIENT Table</vt:lpstr>
      <vt:lpstr>INSERTION into DOCTOR Table</vt:lpstr>
      <vt:lpstr>INSERTION into NURSE Table</vt:lpstr>
      <vt:lpstr>INSERTION into ROOM Table</vt:lpstr>
      <vt:lpstr>INSERTION into RECEPTIONIST Table</vt:lpstr>
      <vt:lpstr>INSERTION into MEDICINE Table</vt:lpstr>
      <vt:lpstr>INSERTION into BILL TABLE</vt:lpstr>
      <vt:lpstr>INDEX</vt:lpstr>
      <vt:lpstr>Select Query</vt:lpstr>
      <vt:lpstr>Select Query</vt:lpstr>
      <vt:lpstr>Where Clause</vt:lpstr>
      <vt:lpstr>Where Clause</vt:lpstr>
      <vt:lpstr>LIMIT Clause</vt:lpstr>
      <vt:lpstr>LIMIT Clause</vt:lpstr>
      <vt:lpstr>ORDER BY</vt:lpstr>
      <vt:lpstr>ORDER BY</vt:lpstr>
      <vt:lpstr>GROUP BY</vt:lpstr>
      <vt:lpstr>GROUP BY</vt:lpstr>
      <vt:lpstr>HAVING Clause</vt:lpstr>
      <vt:lpstr>Having Clause</vt:lpstr>
      <vt:lpstr>CATEGORIES</vt:lpstr>
      <vt:lpstr>DDL</vt:lpstr>
      <vt:lpstr>FUNCTIONS</vt:lpstr>
      <vt:lpstr>MATHEMATICAL</vt:lpstr>
      <vt:lpstr>MATHEMATICAL</vt:lpstr>
      <vt:lpstr>MATHEMATICAL</vt:lpstr>
      <vt:lpstr>STRING</vt:lpstr>
      <vt:lpstr>DATE &amp; TIME</vt:lpstr>
      <vt:lpstr>DATE &amp; TIME</vt:lpstr>
      <vt:lpstr>SYSTEM INFORMATION</vt:lpstr>
      <vt:lpstr>JOINS</vt:lpstr>
      <vt:lpstr>WHY USE JOINS</vt:lpstr>
      <vt:lpstr>TYPE OF JOIN STATEMENT</vt:lpstr>
      <vt:lpstr>INNER JOIN</vt:lpstr>
      <vt:lpstr>INNER JOIN</vt:lpstr>
      <vt:lpstr>INNER JOIN</vt:lpstr>
      <vt:lpstr>LEFT OUTER JOIN</vt:lpstr>
      <vt:lpstr>LEFT OUTER JOIN</vt:lpstr>
      <vt:lpstr>LEFT OUTER JOIN</vt:lpstr>
      <vt:lpstr>RIGHT OUTER JOIN</vt:lpstr>
      <vt:lpstr>RIGHT OUTER JOIN</vt:lpstr>
      <vt:lpstr>RIGHT OUTER JOIN</vt:lpstr>
      <vt:lpstr>FULL JOIN</vt:lpstr>
      <vt:lpstr>FULL OUTER JOIN</vt:lpstr>
      <vt:lpstr>CROSS JOIN</vt:lpstr>
      <vt:lpstr>CROSS JOIN</vt:lpstr>
      <vt:lpstr>Queries within Queries</vt:lpstr>
      <vt:lpstr>SUB QUERY</vt:lpstr>
      <vt:lpstr>SUB QUERY</vt:lpstr>
      <vt:lpstr>SUB QUERY within SUB QUERY</vt:lpstr>
      <vt:lpstr>Sub queries in a SELECT list </vt:lpstr>
      <vt:lpstr>OPERATOR</vt:lpstr>
      <vt:lpstr>IN OPERATOR</vt:lpstr>
      <vt:lpstr>SOME &amp; ANY OPERATOR</vt:lpstr>
      <vt:lpstr>SOME &amp; ANY OPERATOR</vt:lpstr>
      <vt:lpstr>USERS</vt:lpstr>
      <vt:lpstr>PRIVILEGES </vt:lpstr>
      <vt:lpstr>GRANT AND REVOKE</vt:lpstr>
      <vt:lpstr>GRANT SYNTAX</vt:lpstr>
      <vt:lpstr>REVOKE SYNTAX</vt:lpstr>
      <vt:lpstr>EXAMPLE</vt:lpstr>
      <vt:lpstr>ADMIN</vt:lpstr>
      <vt:lpstr>DEVELOPER</vt:lpstr>
      <vt:lpstr>TESTER</vt:lpstr>
      <vt:lpstr>TESTER</vt:lpstr>
      <vt:lpstr>USER</vt:lpstr>
      <vt:lpstr>STORE PROCEDURE</vt:lpstr>
      <vt:lpstr>STORE PROCEDURE</vt:lpstr>
      <vt:lpstr>Advantage of Store Procedure  </vt:lpstr>
      <vt:lpstr>CREATE STORE PROCEDURE</vt:lpstr>
      <vt:lpstr>SYNTAX</vt:lpstr>
      <vt:lpstr>EXAMPLE 1</vt:lpstr>
      <vt:lpstr>EXAMPLE 1</vt:lpstr>
      <vt:lpstr>EXAMPLE 2</vt:lpstr>
      <vt:lpstr>EXAMPLE 2</vt:lpstr>
      <vt:lpstr>TRANSACTION</vt:lpstr>
      <vt:lpstr>TRANSACTIONS IN SQL &amp; RDBMS</vt:lpstr>
      <vt:lpstr>ACID</vt:lpstr>
      <vt:lpstr>Transaction – ACID Relationship</vt:lpstr>
      <vt:lpstr>START TRANSACTION</vt:lpstr>
      <vt:lpstr>COMMIT STATEMENT</vt:lpstr>
      <vt:lpstr>SAVEPOINT</vt:lpstr>
      <vt:lpstr>EXAMPLE</vt:lpstr>
      <vt:lpstr>OUTPUT</vt:lpstr>
      <vt:lpstr>LOCK TABLES &amp; UNLOCK TABLES </vt:lpstr>
      <vt:lpstr>EXAMPLE</vt:lpstr>
      <vt:lpstr>OUTPUT</vt:lpstr>
      <vt:lpstr>TRIGGER</vt:lpstr>
      <vt:lpstr>Purpose of Trigger</vt:lpstr>
      <vt:lpstr>TRIGGER SYNTAX</vt:lpstr>
      <vt:lpstr>TRIGGER</vt:lpstr>
      <vt:lpstr>TYPES OF TRIGGER</vt:lpstr>
      <vt:lpstr>TRIGGER EVENT</vt:lpstr>
      <vt:lpstr>INSERT TRIGGER</vt:lpstr>
      <vt:lpstr>INSERT TRIGGER</vt:lpstr>
      <vt:lpstr>UPDATE TRIGGER</vt:lpstr>
      <vt:lpstr>DELETE TRIGGER</vt:lpstr>
      <vt:lpstr>DELETE TRIGGER</vt:lpstr>
      <vt:lpstr>DELETE TRIGGER</vt:lpstr>
      <vt:lpstr>SQL VIEW</vt:lpstr>
      <vt:lpstr>SQL VIEW</vt:lpstr>
      <vt:lpstr>CREATE VIEW SYNTAX</vt:lpstr>
      <vt:lpstr>BENEFITS OF VIEW</vt:lpstr>
      <vt:lpstr>BENEFITS OF VIEW</vt:lpstr>
      <vt:lpstr>EXAMPLE 1</vt:lpstr>
      <vt:lpstr>EXAMPLE 2</vt:lpstr>
      <vt:lpstr>EXAMPLE 3</vt:lpstr>
      <vt:lpstr>BACKUP</vt:lpstr>
      <vt:lpstr>BACKUP</vt:lpstr>
      <vt:lpstr>TYPES of BACKUP</vt:lpstr>
      <vt:lpstr>TYPES of BACKUP</vt:lpstr>
      <vt:lpstr>BACKUP STRATEGY</vt:lpstr>
      <vt:lpstr>BACKUP STRATEGY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Hari Charan Panjwani</dc:creator>
  <cp:lastModifiedBy>Hari Charan Panjwani</cp:lastModifiedBy>
  <cp:revision>3</cp:revision>
  <dcterms:created xsi:type="dcterms:W3CDTF">2015-12-18T01:17:12Z</dcterms:created>
  <dcterms:modified xsi:type="dcterms:W3CDTF">2015-12-18T02:22:30Z</dcterms:modified>
</cp:coreProperties>
</file>